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sldIdLst>
    <p:sldId id="256" r:id="rId2"/>
    <p:sldId id="339" r:id="rId3"/>
    <p:sldId id="258" r:id="rId4"/>
    <p:sldId id="259" r:id="rId5"/>
    <p:sldId id="265" r:id="rId6"/>
    <p:sldId id="266" r:id="rId7"/>
    <p:sldId id="268" r:id="rId8"/>
    <p:sldId id="264" r:id="rId9"/>
    <p:sldId id="267" r:id="rId10"/>
    <p:sldId id="269" r:id="rId11"/>
    <p:sldId id="272" r:id="rId12"/>
    <p:sldId id="307" r:id="rId13"/>
    <p:sldId id="355" r:id="rId14"/>
    <p:sldId id="309" r:id="rId15"/>
    <p:sldId id="301" r:id="rId16"/>
    <p:sldId id="338" r:id="rId17"/>
    <p:sldId id="302" r:id="rId18"/>
    <p:sldId id="377" r:id="rId19"/>
    <p:sldId id="378" r:id="rId20"/>
    <p:sldId id="303" r:id="rId21"/>
    <p:sldId id="330" r:id="rId22"/>
    <p:sldId id="275" r:id="rId23"/>
    <p:sldId id="289" r:id="rId24"/>
    <p:sldId id="319" r:id="rId25"/>
    <p:sldId id="293" r:id="rId26"/>
    <p:sldId id="297" r:id="rId27"/>
    <p:sldId id="356" r:id="rId28"/>
    <p:sldId id="379" r:id="rId29"/>
    <p:sldId id="333" r:id="rId30"/>
    <p:sldId id="312" r:id="rId31"/>
    <p:sldId id="357" r:id="rId32"/>
    <p:sldId id="311" r:id="rId33"/>
    <p:sldId id="358" r:id="rId34"/>
    <p:sldId id="380" r:id="rId35"/>
    <p:sldId id="353" r:id="rId36"/>
    <p:sldId id="359" r:id="rId37"/>
    <p:sldId id="310" r:id="rId38"/>
    <p:sldId id="360" r:id="rId39"/>
    <p:sldId id="381" r:id="rId40"/>
    <p:sldId id="314" r:id="rId41"/>
    <p:sldId id="361" r:id="rId42"/>
    <p:sldId id="382" r:id="rId43"/>
    <p:sldId id="363" r:id="rId44"/>
    <p:sldId id="383" r:id="rId45"/>
    <p:sldId id="364" r:id="rId46"/>
    <p:sldId id="384" r:id="rId47"/>
    <p:sldId id="346" r:id="rId48"/>
    <p:sldId id="365" r:id="rId49"/>
    <p:sldId id="385" r:id="rId50"/>
    <p:sldId id="366" r:id="rId51"/>
    <p:sldId id="386" r:id="rId52"/>
    <p:sldId id="367" r:id="rId53"/>
    <p:sldId id="387" r:id="rId54"/>
    <p:sldId id="316" r:id="rId55"/>
    <p:sldId id="296" r:id="rId56"/>
    <p:sldId id="368" r:id="rId57"/>
    <p:sldId id="388" r:id="rId58"/>
    <p:sldId id="335" r:id="rId59"/>
    <p:sldId id="369" r:id="rId60"/>
    <p:sldId id="389" r:id="rId61"/>
    <p:sldId id="308" r:id="rId62"/>
    <p:sldId id="370" r:id="rId63"/>
    <p:sldId id="390" r:id="rId64"/>
    <p:sldId id="298" r:id="rId65"/>
    <p:sldId id="371" r:id="rId66"/>
    <p:sldId id="342" r:id="rId67"/>
    <p:sldId id="372" r:id="rId68"/>
    <p:sldId id="391" r:id="rId69"/>
    <p:sldId id="306" r:id="rId70"/>
    <p:sldId id="373" r:id="rId71"/>
    <p:sldId id="392" r:id="rId72"/>
    <p:sldId id="374" r:id="rId73"/>
    <p:sldId id="393" r:id="rId74"/>
    <p:sldId id="262" r:id="rId75"/>
    <p:sldId id="313" r:id="rId76"/>
    <p:sldId id="315" r:id="rId77"/>
    <p:sldId id="321" r:id="rId78"/>
    <p:sldId id="320" r:id="rId79"/>
    <p:sldId id="375" r:id="rId80"/>
    <p:sldId id="347" r:id="rId81"/>
    <p:sldId id="376" r:id="rId82"/>
    <p:sldId id="261" r:id="rId83"/>
    <p:sldId id="260" r:id="rId84"/>
    <p:sldId id="318" r:id="rId85"/>
    <p:sldId id="317" r:id="rId86"/>
    <p:sldId id="348" r:id="rId87"/>
    <p:sldId id="349" r:id="rId88"/>
    <p:sldId id="322" r:id="rId89"/>
    <p:sldId id="323" r:id="rId90"/>
    <p:sldId id="343" r:id="rId91"/>
    <p:sldId id="324" r:id="rId92"/>
    <p:sldId id="325" r:id="rId93"/>
    <p:sldId id="326" r:id="rId94"/>
    <p:sldId id="327" r:id="rId95"/>
    <p:sldId id="328" r:id="rId96"/>
    <p:sldId id="341" r:id="rId97"/>
    <p:sldId id="340" r:id="rId98"/>
    <p:sldId id="345" r:id="rId99"/>
    <p:sldId id="344" r:id="rId100"/>
    <p:sldId id="350" r:id="rId101"/>
    <p:sldId id="351" r:id="rId102"/>
    <p:sldId id="352" r:id="rId10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1003BD"/>
    <a:srgbClr val="FF9900"/>
    <a:srgbClr val="FF0000"/>
    <a:srgbClr val="99A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6E874-6EE0-4DCF-9815-CAF9762A5F04}" type="datetimeFigureOut">
              <a:rPr kumimoji="1" lang="ja-JP" altLang="en-US" smtClean="0"/>
              <a:t>2012/8/23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21BE2-5527-4884-925D-C2ED0B1D4A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77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21BE2-5527-4884-925D-C2ED0B1D4AC5}" type="slidenum">
              <a:rPr kumimoji="1" lang="ja-JP" altLang="en-US" smtClean="0"/>
              <a:t>80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78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21BE2-5527-4884-925D-C2ED0B1D4AC5}" type="slidenum">
              <a:rPr kumimoji="1" lang="ja-JP" altLang="en-US" smtClean="0"/>
              <a:t>81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78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36A5F-B5ED-4511-93C0-1DC64391261A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88120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5784D-2B82-4EAE-95AD-C5B1906B7809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73915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F5B08-8FA7-4114-88B7-698478C19F41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35420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BBF04-8587-4833-A30C-CFB2B3AEEE16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53222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DD11-9435-4DF7-A363-6E822BAA72F0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31269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0B02C-4563-407C-8F14-C0C88492CC11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82688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18234-995F-4F3E-A2F1-4E5D4F7CD65C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12913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B97C-3C7E-4151-AD2D-E06EE087C9C7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82764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D9737-61F2-4493-8899-6A5C2A36FA2E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49680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7DAB9-29DF-4B8C-887A-4BF2EDB674A1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98522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84F08-4EB7-4149-91D2-9D7CD257650E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27881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text styles</a:t>
            </a:r>
          </a:p>
          <a:p>
            <a:pPr lvl="1"/>
            <a:r>
              <a:rPr lang="en-GB" altLang="ja-JP" smtClean="0"/>
              <a:t>Second level</a:t>
            </a:r>
          </a:p>
          <a:p>
            <a:pPr lvl="2"/>
            <a:r>
              <a:rPr lang="en-GB" altLang="ja-JP" smtClean="0"/>
              <a:t>Third level</a:t>
            </a:r>
          </a:p>
          <a:p>
            <a:pPr lvl="3"/>
            <a:r>
              <a:rPr lang="en-GB" altLang="ja-JP" smtClean="0"/>
              <a:t>Fourth level</a:t>
            </a:r>
          </a:p>
          <a:p>
            <a:pPr lvl="4"/>
            <a:r>
              <a:rPr lang="en-GB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ＭＳ Ｐゴシック" charset="-128"/>
              </a:defRPr>
            </a:lvl1pPr>
          </a:lstStyle>
          <a:p>
            <a:pPr>
              <a:defRPr/>
            </a:pPr>
            <a:fld id="{98C84209-6960-407F-9FD6-FDF77874A598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107.gi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gif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ac.hao.ucar.ed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image" Target="../media/image350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.png"/><Relationship Id="rId4" Type="http://schemas.openxmlformats.org/officeDocument/2006/relationships/image" Target="../media/image43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7" Type="http://schemas.openxmlformats.org/officeDocument/2006/relationships/image" Target="../media/image40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50.png"/><Relationship Id="rId4" Type="http://schemas.openxmlformats.org/officeDocument/2006/relationships/image" Target="../media/image58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gif"/><Relationship Id="rId4" Type="http://schemas.openxmlformats.org/officeDocument/2006/relationships/image" Target="../media/image4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gif"/><Relationship Id="rId4" Type="http://schemas.openxmlformats.org/officeDocument/2006/relationships/image" Target="../media/image40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gif"/><Relationship Id="rId4" Type="http://schemas.openxmlformats.org/officeDocument/2006/relationships/image" Target="../media/image42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gi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3.gif"/><Relationship Id="rId4" Type="http://schemas.openxmlformats.org/officeDocument/2006/relationships/image" Target="../media/image92.gi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gi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ja-JP" sz="4000" b="1" smtClean="0">
                <a:solidFill>
                  <a:srgbClr val="FF0000"/>
                </a:solidFill>
                <a:ea typeface="ＭＳ Ｐゴシック" pitchFamily="34" charset="-128"/>
              </a:rPr>
              <a:t>Systematic determination of helical parameters of solar magnetic fields from Hinode SOT/SP Level 2 data</a:t>
            </a:r>
            <a:r>
              <a:rPr lang="en-GB" altLang="ja-JP" sz="400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284984"/>
            <a:ext cx="6689725" cy="2016125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sv-SE" altLang="ja-JP" b="1" i="1" dirty="0" smtClean="0">
                <a:solidFill>
                  <a:srgbClr val="CC0066"/>
                </a:solidFill>
                <a:ea typeface="ＭＳ Ｐゴシック" pitchFamily="34" charset="-128"/>
              </a:rPr>
              <a:t>K. Otsuji, T. Sakurai, K. Kuzanyan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arenR"/>
            </a:pPr>
            <a:r>
              <a:rPr lang="sv-SE" altLang="ja-JP" sz="2800" i="1" u="sng" dirty="0" smtClean="0">
                <a:ea typeface="ＭＳ Ｐゴシック" pitchFamily="34" charset="-128"/>
              </a:rPr>
              <a:t>National Astronomical Observatory of Japan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arenR"/>
            </a:pPr>
            <a:r>
              <a:rPr lang="sv-SE" altLang="ja-JP" sz="2800" i="1" u="sng" dirty="0" smtClean="0">
                <a:ea typeface="ＭＳ Ｐゴシック" pitchFamily="34" charset="-128"/>
              </a:rPr>
              <a:t>IZMIRAN, Russian Academy of Sciences, Russia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sv-SE" altLang="ja-JP" sz="2000" dirty="0" smtClean="0">
              <a:ea typeface="ＭＳ Ｐゴシック" pitchFamily="34" charset="-128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627313" y="5734050"/>
            <a:ext cx="49688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GB" altLang="ja-JP" sz="2000" b="1"/>
              <a:t>NAOJ, SSP seminar 2012/06/01</a:t>
            </a:r>
          </a:p>
          <a:p>
            <a:pPr eaLnBrk="1" hangingPunct="1">
              <a:spcBef>
                <a:spcPct val="50000"/>
              </a:spcBef>
            </a:pPr>
            <a:endParaRPr kumimoji="0" lang="en-GB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ja-JP" b="1" smtClean="0">
                <a:solidFill>
                  <a:srgbClr val="FF0000"/>
                </a:solidFill>
                <a:ea typeface="ＭＳ Ｐゴシック" pitchFamily="34" charset="-128"/>
              </a:rPr>
              <a:t>Purpose of this study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ja-JP" dirty="0" smtClean="0">
                <a:ea typeface="ＭＳ Ｐゴシック" pitchFamily="34" charset="-128"/>
              </a:rPr>
              <a:t>Develop a </a:t>
            </a:r>
            <a:r>
              <a:rPr lang="en-GB" altLang="ja-JP" i="1" u="sng" dirty="0" smtClean="0">
                <a:ea typeface="ＭＳ Ｐゴシック" pitchFamily="34" charset="-128"/>
              </a:rPr>
              <a:t>systematic approach</a:t>
            </a:r>
            <a:r>
              <a:rPr lang="en-GB" altLang="ja-JP" dirty="0" smtClean="0">
                <a:ea typeface="ＭＳ Ｐゴシック" pitchFamily="34" charset="-128"/>
              </a:rPr>
              <a:t> to studies of cyclic variations of helical parameters with </a:t>
            </a:r>
            <a:r>
              <a:rPr lang="en-GB" altLang="ja-JP" dirty="0" err="1" smtClean="0">
                <a:ea typeface="ＭＳ Ｐゴシック" pitchFamily="34" charset="-128"/>
              </a:rPr>
              <a:t>Hinode</a:t>
            </a:r>
            <a:r>
              <a:rPr lang="en-GB" altLang="ja-JP" dirty="0" smtClean="0">
                <a:ea typeface="ＭＳ Ｐゴシック" pitchFamily="34" charset="-128"/>
              </a:rPr>
              <a:t> or any other data</a:t>
            </a:r>
          </a:p>
          <a:p>
            <a:pPr eaLnBrk="1" hangingPunct="1"/>
            <a:r>
              <a:rPr lang="en-GB" altLang="ja-JP" dirty="0" smtClean="0">
                <a:ea typeface="ＭＳ Ｐゴシック" pitchFamily="34" charset="-128"/>
              </a:rPr>
              <a:t>Give a </a:t>
            </a:r>
            <a:r>
              <a:rPr lang="en-GB" altLang="ja-JP" i="1" u="sng" dirty="0" smtClean="0">
                <a:ea typeface="ＭＳ Ｐゴシック" pitchFamily="34" charset="-128"/>
              </a:rPr>
              <a:t>statistically significant</a:t>
            </a:r>
            <a:r>
              <a:rPr lang="en-GB" altLang="ja-JP" dirty="0" smtClean="0">
                <a:ea typeface="ＭＳ Ｐゴシック" pitchFamily="34" charset="-128"/>
              </a:rPr>
              <a:t> result on the </a:t>
            </a:r>
            <a:r>
              <a:rPr lang="en-GB" altLang="ja-JP" b="1" u="sng" dirty="0" smtClean="0">
                <a:solidFill>
                  <a:srgbClr val="CC0066"/>
                </a:solidFill>
                <a:ea typeface="ＭＳ Ｐゴシック" pitchFamily="34" charset="-128"/>
              </a:rPr>
              <a:t>hemispheric sign rule</a:t>
            </a:r>
            <a:r>
              <a:rPr lang="en-GB" altLang="ja-JP" dirty="0" smtClean="0">
                <a:ea typeface="ＭＳ Ｐゴシック" pitchFamily="34" charset="-128"/>
              </a:rPr>
              <a:t> for </a:t>
            </a:r>
            <a:r>
              <a:rPr lang="en-GB" altLang="ja-JP" dirty="0" err="1" smtClean="0">
                <a:ea typeface="ＭＳ Ｐゴシック" pitchFamily="34" charset="-128"/>
              </a:rPr>
              <a:t>helicity</a:t>
            </a:r>
            <a:r>
              <a:rPr lang="en-GB" altLang="ja-JP" dirty="0" smtClean="0">
                <a:ea typeface="ＭＳ Ｐゴシック" pitchFamily="34" charset="-128"/>
              </a:rPr>
              <a:t> over the solar cycle, potentially useful for dynamo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ja-JP" dirty="0" smtClean="0">
                <a:solidFill>
                  <a:srgbClr val="FF0000"/>
                </a:solidFill>
                <a:ea typeface="ＭＳ Ｐゴシック" pitchFamily="34" charset="-128"/>
              </a:rPr>
              <a:t>Butterfly diagram of </a:t>
            </a:r>
            <a:r>
              <a:rPr kumimoji="1" lang="en-US" altLang="ja-JP" dirty="0" err="1" smtClean="0">
                <a:solidFill>
                  <a:srgbClr val="FF0000"/>
                </a:solidFill>
                <a:ea typeface="ＭＳ Ｐゴシック" pitchFamily="34" charset="-128"/>
              </a:rPr>
              <a:t>H</a:t>
            </a:r>
            <a:r>
              <a:rPr kumimoji="1" lang="en-US" altLang="ja-JP" baseline="-25000" dirty="0" err="1" smtClean="0">
                <a:solidFill>
                  <a:srgbClr val="FF0000"/>
                </a:solidFill>
                <a:ea typeface="ＭＳ Ｐゴシック" pitchFamily="34" charset="-128"/>
              </a:rPr>
              <a:t>Cz</a:t>
            </a:r>
            <a:endParaRPr kumimoji="1" lang="ja-JP" altLang="en-US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34820" name="コンテンツ プレースホルダ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14"/>
          <a:stretch/>
        </p:blipFill>
        <p:spPr bwMode="auto">
          <a:xfrm>
            <a:off x="446856" y="2492896"/>
            <a:ext cx="8229600" cy="288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331640" y="1765201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Middle-range fields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(10G&lt;</a:t>
            </a:r>
            <a:r>
              <a:rPr lang="en-US" altLang="ja-JP" dirty="0" err="1">
                <a:solidFill>
                  <a:srgbClr val="FF0000"/>
                </a:solidFill>
              </a:rPr>
              <a:t>Bz</a:t>
            </a:r>
            <a:r>
              <a:rPr lang="en-US" altLang="ja-JP" dirty="0">
                <a:solidFill>
                  <a:srgbClr val="FF0000"/>
                </a:solidFill>
              </a:rPr>
              <a:t>&lt;1000G)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40152" y="1846565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Strong fields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 (</a:t>
            </a:r>
            <a:r>
              <a:rPr lang="en-US" altLang="ja-JP" dirty="0" err="1">
                <a:solidFill>
                  <a:srgbClr val="FF0000"/>
                </a:solidFill>
              </a:rPr>
              <a:t>Bz</a:t>
            </a:r>
            <a:r>
              <a:rPr lang="en-US" altLang="ja-JP" dirty="0">
                <a:solidFill>
                  <a:srgbClr val="FF0000"/>
                </a:solidFill>
              </a:rPr>
              <a:t>&gt;1000G)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6588224" y="1340768"/>
                <a:ext cx="22778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𝐻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𝐶𝑧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ＭＳ Ｐゴシック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>
                              <a:latin typeface="Cambria Math"/>
                              <a:ea typeface="ＭＳ Ｐゴシック" charset="-128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ja-JP">
                              <a:latin typeface="Cambria Math"/>
                              <a:ea typeface="ＭＳ Ｐゴシック" charset="-128"/>
                            </a:rPr>
                            <m:t>Curl</m:t>
                          </m:r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𝐵</m:t>
                          </m:r>
                          <m:r>
                            <m:rPr>
                              <m:nor/>
                            </m:rPr>
                            <a:rPr lang="en-US" altLang="ja-JP">
                              <a:latin typeface="Cambria Math"/>
                              <a:ea typeface="ＭＳ Ｐゴシック" charset="-128"/>
                            </a:rPr>
                            <m:t>)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𝑧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𝐵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340768"/>
                <a:ext cx="227780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0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84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  <a:ea typeface="ＭＳ Ｐゴシック" charset="-128"/>
                  </a:rPr>
                  <a:t>Butterfly diagram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𝑙𝑜𝑐</m:t>
                        </m:r>
                      </m:sub>
                    </m:sSub>
                  </m:oMath>
                </a14:m>
                <a:endParaRPr kumimoji="1" lang="ja-JP" altLang="en-US" dirty="0">
                  <a:solidFill>
                    <a:srgbClr val="FF0000"/>
                  </a:solidFill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3584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7"/>
          <a:stretch/>
        </p:blipFill>
        <p:spPr bwMode="auto">
          <a:xfrm>
            <a:off x="446856" y="2492896"/>
            <a:ext cx="8229600" cy="289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331640" y="1765201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Middle-range fields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(10G&lt;</a:t>
            </a:r>
            <a:r>
              <a:rPr lang="en-US" altLang="ja-JP" dirty="0" err="1">
                <a:solidFill>
                  <a:srgbClr val="FF0000"/>
                </a:solidFill>
              </a:rPr>
              <a:t>Bz</a:t>
            </a:r>
            <a:r>
              <a:rPr lang="en-US" altLang="ja-JP" dirty="0">
                <a:solidFill>
                  <a:srgbClr val="FF0000"/>
                </a:solidFill>
              </a:rPr>
              <a:t>&lt;1000G)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40152" y="1846565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Strong fields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 (</a:t>
            </a:r>
            <a:r>
              <a:rPr lang="en-US" altLang="ja-JP" dirty="0" err="1">
                <a:solidFill>
                  <a:srgbClr val="FF0000"/>
                </a:solidFill>
              </a:rPr>
              <a:t>Bz</a:t>
            </a:r>
            <a:r>
              <a:rPr lang="en-US" altLang="ja-JP" dirty="0">
                <a:solidFill>
                  <a:srgbClr val="FF0000"/>
                </a:solidFill>
              </a:rPr>
              <a:t>&gt;1000G)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5865819" y="1268760"/>
                <a:ext cx="3098669" cy="414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SupPr>
                            <m:e>
                              <m:r>
                                <a:rPr lang="ja-JP" altLang="en-US" i="1">
                                  <a:latin typeface="Cambria Math"/>
                                  <a:ea typeface="ＭＳ Ｐゴシック" charset="-128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(0)</m:t>
                              </m:r>
                            </m:sup>
                          </m:sSubSup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𝑙𝑜𝑐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ＭＳ Ｐゴシック" charset="-128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Curl</m:t>
                              </m:r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 </m:t>
                              </m:r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𝐵</m:t>
                              </m:r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dirty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819" y="1268760"/>
                <a:ext cx="3098669" cy="414281"/>
              </a:xfrm>
              <a:prstGeom prst="rect">
                <a:avLst/>
              </a:prstGeom>
              <a:blipFill rotWithShape="1"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3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1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kumimoji="1" lang="ja-JP" altLang="en-US" dirty="0">
              <a:ea typeface="ＭＳ Ｐゴシック" charset="-128"/>
            </a:endParaRPr>
          </a:p>
          <a:p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0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kumimoji="1" lang="en-US" altLang="ja-JP" dirty="0" smtClean="0">
                    <a:solidFill>
                      <a:srgbClr val="FF0000"/>
                    </a:solidFill>
                    <a:ea typeface="ＭＳ Ｐゴシック" charset="-128"/>
                  </a:rPr>
                  <a:t>Butterfly diagram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𝑎𝑣</m:t>
                        </m:r>
                      </m:sub>
                    </m:sSub>
                  </m:oMath>
                </a14:m>
                <a:endParaRPr kumimoji="1" lang="ja-JP" altLang="en-US" dirty="0" smtClean="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37890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892" name="コンテンツ プレースホルダ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4"/>
          <a:stretch/>
        </p:blipFill>
        <p:spPr bwMode="auto">
          <a:xfrm>
            <a:off x="446856" y="2492896"/>
            <a:ext cx="8229600" cy="289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331640" y="1765201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Middle-range fields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(10G&lt;</a:t>
            </a:r>
            <a:r>
              <a:rPr lang="en-US" altLang="ja-JP" dirty="0" err="1">
                <a:solidFill>
                  <a:srgbClr val="FF0000"/>
                </a:solidFill>
              </a:rPr>
              <a:t>Bz</a:t>
            </a:r>
            <a:r>
              <a:rPr lang="en-US" altLang="ja-JP" dirty="0">
                <a:solidFill>
                  <a:srgbClr val="FF0000"/>
                </a:solidFill>
              </a:rPr>
              <a:t>&lt;1000G)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40152" y="1846565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Strong fields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 (</a:t>
            </a:r>
            <a:r>
              <a:rPr lang="en-US" altLang="ja-JP" dirty="0" err="1">
                <a:solidFill>
                  <a:srgbClr val="FF0000"/>
                </a:solidFill>
              </a:rPr>
              <a:t>Bz</a:t>
            </a:r>
            <a:r>
              <a:rPr lang="en-US" altLang="ja-JP" dirty="0">
                <a:solidFill>
                  <a:srgbClr val="FF0000"/>
                </a:solidFill>
              </a:rPr>
              <a:t>&gt;1000G)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5220072" y="1196752"/>
                <a:ext cx="3845925" cy="414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SupPr>
                            <m:e>
                              <m:r>
                                <a:rPr lang="ja-JP" altLang="en-US" i="1">
                                  <a:latin typeface="Cambria Math"/>
                                  <a:ea typeface="ＭＳ Ｐゴシック" charset="-128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(1)</m:t>
                              </m:r>
                            </m:sup>
                          </m:sSubSup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𝑎𝑣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ＭＳ Ｐゴシック" charset="-128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Curl</m:t>
                              </m:r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 </m:t>
                              </m:r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𝐵</m:t>
                              </m:r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altLang="ja-JP">
                              <a:latin typeface="Cambria Math"/>
                              <a:ea typeface="Cambria Math"/>
                            </a:rPr>
                            <m:t>sign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ja-JP" i="1">
                          <a:latin typeface="Cambria Math"/>
                          <a:ea typeface="ＭＳ Ｐゴシック" charset="-128"/>
                        </a:rPr>
                        <m:t>/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ＭＳ Ｐゴシック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ＭＳ Ｐゴシック" charset="-128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ＭＳ Ｐゴシック" charset="-128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196752"/>
                <a:ext cx="3845925" cy="414281"/>
              </a:xfrm>
              <a:prstGeom prst="rect">
                <a:avLst/>
              </a:prstGeom>
              <a:blipFill rotWithShape="1"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73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ja-JP" b="1" smtClean="0">
                <a:solidFill>
                  <a:srgbClr val="FF0000"/>
                </a:solidFill>
                <a:ea typeface="ＭＳ Ｐゴシック" pitchFamily="34" charset="-128"/>
              </a:rPr>
              <a:t>Data availability and selection</a:t>
            </a:r>
          </a:p>
        </p:txBody>
      </p:sp>
      <p:sp>
        <p:nvSpPr>
          <p:cNvPr id="1229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en-US" altLang="ja-JP" sz="3000" dirty="0" err="1" smtClean="0">
                <a:ea typeface="ＭＳ Ｐゴシック" charset="-128"/>
              </a:rPr>
              <a:t>Hinode</a:t>
            </a:r>
            <a:r>
              <a:rPr kumimoji="1" lang="en-US" altLang="ja-JP" sz="3000" dirty="0" smtClean="0">
                <a:ea typeface="ＭＳ Ｐゴシック" charset="-128"/>
              </a:rPr>
              <a:t> SOT SP level2 data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ja-JP" sz="2400" dirty="0" smtClean="0">
                <a:ea typeface="ＭＳ Ｐゴシック" charset="-128"/>
              </a:rPr>
              <a:t>Available </a:t>
            </a:r>
            <a:r>
              <a:rPr lang="en-US" altLang="ja-JP" sz="2400" dirty="0">
                <a:ea typeface="ＭＳ Ｐゴシック" charset="-128"/>
              </a:rPr>
              <a:t>from </a:t>
            </a:r>
            <a:r>
              <a:rPr lang="en-US" altLang="ja-JP" sz="2400" dirty="0">
                <a:ea typeface="ＭＳ Ｐゴシック" charset="-128"/>
                <a:hlinkClick r:id="rId2"/>
              </a:rPr>
              <a:t>http://www.csac.hao.ucar.edu</a:t>
            </a:r>
            <a:r>
              <a:rPr lang="en-US" altLang="ja-JP" sz="2400" dirty="0" smtClean="0">
                <a:ea typeface="ＭＳ Ｐゴシック" charset="-128"/>
                <a:hlinkClick r:id="rId2"/>
              </a:rPr>
              <a:t>/</a:t>
            </a:r>
            <a:endParaRPr lang="en-US" altLang="ja-JP" sz="2400" dirty="0" smtClean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ja-JP" sz="3000" dirty="0" smtClean="0">
                <a:ea typeface="ＭＳ Ｐゴシック" charset="-128"/>
              </a:rPr>
              <a:t>MERLIN code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ja-JP" sz="2600" dirty="0" smtClean="0">
                <a:ea typeface="ＭＳ Ｐゴシック" charset="-128"/>
              </a:rPr>
              <a:t>Milne-</a:t>
            </a:r>
            <a:r>
              <a:rPr lang="en-US" altLang="ja-JP" sz="2600" dirty="0" err="1" smtClean="0">
                <a:ea typeface="ＭＳ Ｐゴシック" charset="-128"/>
              </a:rPr>
              <a:t>Eddington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en-US" altLang="ja-JP" sz="2600" dirty="0" err="1" smtClean="0">
                <a:ea typeface="ＭＳ Ｐゴシック" charset="-128"/>
              </a:rPr>
              <a:t>gRid</a:t>
            </a:r>
            <a:r>
              <a:rPr lang="en-US" altLang="ja-JP" sz="2600" dirty="0" smtClean="0">
                <a:ea typeface="ＭＳ Ｐゴシック" charset="-128"/>
              </a:rPr>
              <a:t> Linear Inversion Network</a:t>
            </a:r>
            <a:endParaRPr kumimoji="1" lang="en-US" altLang="ja-JP" sz="2600" dirty="0" smtClean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ja-JP" sz="3000" dirty="0" smtClean="0">
                <a:ea typeface="ＭＳ Ｐゴシック" charset="-128"/>
              </a:rPr>
              <a:t>Data period: 2006/11/03-2012/03/18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kumimoji="1" lang="en-US" altLang="ja-JP" sz="2600" dirty="0" smtClean="0">
                <a:ea typeface="ＭＳ Ｐゴシック" charset="-128"/>
              </a:rPr>
              <a:t>total 7430 </a:t>
            </a:r>
            <a:r>
              <a:rPr kumimoji="1" lang="en-US" altLang="ja-JP" sz="2600" dirty="0" err="1" smtClean="0">
                <a:ea typeface="ＭＳ Ｐゴシック" charset="-128"/>
              </a:rPr>
              <a:t>magnetograms</a:t>
            </a:r>
            <a:endParaRPr kumimoji="1" lang="en-US" altLang="ja-JP" sz="2600" dirty="0" smtClean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ja-JP" sz="3000" dirty="0" smtClean="0">
                <a:ea typeface="ＭＳ Ｐゴシック" charset="-128"/>
              </a:rPr>
              <a:t>Data selection criteria</a:t>
            </a:r>
          </a:p>
          <a:p>
            <a:pPr marL="971550" lvl="1" indent="-51435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kumimoji="1" lang="en-US" altLang="ja-JP" sz="2600" dirty="0">
                <a:ea typeface="ＭＳ Ｐゴシック" charset="-128"/>
              </a:rPr>
              <a:t>Near disk center (&lt;30deg)</a:t>
            </a:r>
          </a:p>
          <a:p>
            <a:pPr marL="971550" lvl="1" indent="-51435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kumimoji="1" lang="en-US" altLang="ja-JP" sz="2600" dirty="0" smtClean="0">
                <a:ea typeface="ＭＳ Ｐゴシック" charset="-128"/>
              </a:rPr>
              <a:t>FOV&gt;10,000 [arcsec</a:t>
            </a:r>
            <a:r>
              <a:rPr kumimoji="1" lang="en-US" altLang="ja-JP" sz="2600" baseline="30000" dirty="0" smtClean="0">
                <a:ea typeface="ＭＳ Ｐゴシック" charset="-128"/>
              </a:rPr>
              <a:t>2</a:t>
            </a:r>
            <a:r>
              <a:rPr kumimoji="1" lang="en-US" altLang="ja-JP" sz="2600" dirty="0" smtClean="0">
                <a:ea typeface="ＭＳ Ｐゴシック" charset="-128"/>
              </a:rPr>
              <a:t>]</a:t>
            </a:r>
          </a:p>
          <a:p>
            <a:pPr marL="971550" lvl="1" indent="-51435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kumimoji="1" lang="en-US" altLang="ja-JP" sz="2600" dirty="0">
                <a:ea typeface="ＭＳ Ｐゴシック" charset="-128"/>
              </a:rPr>
              <a:t>a</a:t>
            </a:r>
            <a:r>
              <a:rPr kumimoji="1" lang="en-US" altLang="ja-JP" sz="2600" dirty="0" smtClean="0">
                <a:ea typeface="ＭＳ Ｐゴシック" charset="-128"/>
              </a:rPr>
              <a:t>rea(|B|&gt;1kG)&gt;1,000[arcsec</a:t>
            </a:r>
            <a:r>
              <a:rPr kumimoji="1" lang="en-US" altLang="ja-JP" sz="2600" baseline="30000" dirty="0" smtClean="0">
                <a:ea typeface="ＭＳ Ｐゴシック" charset="-128"/>
              </a:rPr>
              <a:t>2</a:t>
            </a:r>
            <a:r>
              <a:rPr kumimoji="1" lang="en-US" altLang="ja-JP" sz="2600" dirty="0" smtClean="0">
                <a:ea typeface="ＭＳ Ｐゴシック" charset="-128"/>
              </a:rPr>
              <a:t>] </a:t>
            </a:r>
          </a:p>
          <a:p>
            <a:pPr marL="971550" lvl="1" indent="-51435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kumimoji="1" lang="en-US" altLang="ja-JP" sz="2600" dirty="0">
                <a:ea typeface="ＭＳ Ｐゴシック" charset="-128"/>
              </a:rPr>
              <a:t>area(FF=0)/FOV &lt; </a:t>
            </a:r>
            <a:r>
              <a:rPr kumimoji="1" lang="en-US" altLang="ja-JP" sz="2600" dirty="0" smtClean="0">
                <a:ea typeface="ＭＳ Ｐゴシック" charset="-128"/>
              </a:rPr>
              <a:t>0.05 (about 90% of overall data)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kumimoji="1" lang="en-US" altLang="ja-JP" sz="2600" dirty="0" smtClean="0">
                <a:ea typeface="ＭＳ Ｐゴシック" charset="-128"/>
              </a:rPr>
              <a:t>Ratio </a:t>
            </a:r>
            <a:r>
              <a:rPr kumimoji="1" lang="en-US" altLang="ja-JP" sz="2600" dirty="0">
                <a:ea typeface="ＭＳ Ｐゴシック" charset="-128"/>
              </a:rPr>
              <a:t>of strong fields=area(|B|&gt;1kG)/</a:t>
            </a:r>
            <a:r>
              <a:rPr kumimoji="1" lang="en-US" altLang="ja-JP" sz="2600" dirty="0" smtClean="0">
                <a:ea typeface="ＭＳ Ｐゴシック" charset="-128"/>
              </a:rPr>
              <a:t>FOV~0.1-0.2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kumimoji="1" lang="en-US" altLang="ja-JP" sz="2600" dirty="0" smtClean="0">
                <a:ea typeface="ＭＳ Ｐゴシック" charset="-128"/>
              </a:rPr>
              <a:t>Total amount of data: 864 </a:t>
            </a:r>
            <a:r>
              <a:rPr kumimoji="1" lang="en-US" altLang="ja-JP" sz="2600" dirty="0" err="1" smtClean="0">
                <a:ea typeface="ＭＳ Ｐゴシック" charset="-128"/>
              </a:rPr>
              <a:t>magnetograms</a:t>
            </a:r>
            <a:endParaRPr kumimoji="1" lang="en-US" altLang="ja-JP" sz="2600" dirty="0" smtClean="0">
              <a:ea typeface="ＭＳ Ｐゴシック" charset="-128"/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kumimoji="1" lang="en-US" altLang="ja-JP" sz="2600" dirty="0" smtClean="0">
                <a:ea typeface="ＭＳ Ｐゴシック" charset="-128"/>
              </a:rPr>
              <a:t>Active Regions:  102 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>
          <a:xfrm>
            <a:off x="471999" y="116632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  <a:ea typeface="ＭＳ Ｐゴシック" pitchFamily="34" charset="-128"/>
              </a:rPr>
              <a:t>Data filtering</a:t>
            </a:r>
            <a:endParaRPr kumimoji="1" lang="ja-JP" altLang="en-US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91269"/>
            <a:ext cx="7241540" cy="4525963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2279116" y="5445224"/>
            <a:ext cx="4615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 smtClean="0"/>
              <a:t>all disk center (&lt;30°) </a:t>
            </a:r>
            <a:r>
              <a:rPr lang="en-US" altLang="ja-JP" dirty="0" err="1" smtClean="0"/>
              <a:t>magnetograms</a:t>
            </a:r>
            <a:r>
              <a:rPr lang="en-US" altLang="ja-JP" dirty="0" smtClean="0"/>
              <a:t>:	2630</a:t>
            </a:r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1003BD"/>
                </a:solidFill>
              </a:rPr>
              <a:t>AR</a:t>
            </a:r>
            <a:r>
              <a:rPr lang="en-US" altLang="ja-JP" dirty="0">
                <a:solidFill>
                  <a:srgbClr val="1003BD"/>
                </a:solidFill>
              </a:rPr>
              <a:t> </a:t>
            </a:r>
            <a:r>
              <a:rPr lang="en-US" altLang="ja-JP" dirty="0" err="1" smtClean="0">
                <a:solidFill>
                  <a:srgbClr val="1003BD"/>
                </a:solidFill>
              </a:rPr>
              <a:t>magnetogram</a:t>
            </a:r>
            <a:r>
              <a:rPr lang="en-US" altLang="ja-JP" dirty="0" smtClean="0">
                <a:solidFill>
                  <a:srgbClr val="1003BD"/>
                </a:solidFill>
              </a:rPr>
              <a:t>:		864</a:t>
            </a:r>
          </a:p>
          <a:p>
            <a:r>
              <a:rPr lang="en-US" altLang="ja-JP" dirty="0" smtClean="0"/>
              <a:t>Percentage:			33%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>
          <a:xfrm>
            <a:off x="471999" y="116632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  <a:ea typeface="ＭＳ Ｐゴシック" pitchFamily="34" charset="-128"/>
              </a:rPr>
              <a:t>Data filtering</a:t>
            </a:r>
            <a:endParaRPr kumimoji="1" lang="ja-JP" altLang="en-US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79116" y="5445224"/>
            <a:ext cx="4615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 smtClean="0"/>
              <a:t>all disk center (&lt;30°) </a:t>
            </a:r>
            <a:r>
              <a:rPr lang="en-US" altLang="ja-JP" dirty="0" err="1" smtClean="0"/>
              <a:t>magnetograms</a:t>
            </a:r>
            <a:r>
              <a:rPr lang="en-US" altLang="ja-JP" dirty="0" smtClean="0"/>
              <a:t>:	2630</a:t>
            </a:r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1003BD"/>
                </a:solidFill>
              </a:rPr>
              <a:t>AR</a:t>
            </a:r>
            <a:r>
              <a:rPr lang="en-US" altLang="ja-JP" dirty="0">
                <a:solidFill>
                  <a:srgbClr val="1003BD"/>
                </a:solidFill>
              </a:rPr>
              <a:t> </a:t>
            </a:r>
            <a:r>
              <a:rPr lang="en-US" altLang="ja-JP" dirty="0" err="1" smtClean="0">
                <a:solidFill>
                  <a:srgbClr val="1003BD"/>
                </a:solidFill>
              </a:rPr>
              <a:t>magnetogram</a:t>
            </a:r>
            <a:r>
              <a:rPr lang="en-US" altLang="ja-JP" dirty="0" smtClean="0">
                <a:solidFill>
                  <a:srgbClr val="1003BD"/>
                </a:solidFill>
              </a:rPr>
              <a:t>:		864</a:t>
            </a:r>
          </a:p>
          <a:p>
            <a:r>
              <a:rPr lang="en-US" altLang="ja-JP" dirty="0" smtClean="0"/>
              <a:t>Percentage:			33%</a:t>
            </a:r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90872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67130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b="1" smtClean="0">
                <a:solidFill>
                  <a:srgbClr val="FF0000"/>
                </a:solidFill>
                <a:ea typeface="ＭＳ Ｐゴシック" pitchFamily="34" charset="-128"/>
              </a:rPr>
              <a:t>Grouping selected data by time &amp; latitude</a:t>
            </a:r>
            <a:endParaRPr kumimoji="1" lang="ja-JP" altLang="en-US" sz="3200" b="1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20483" name="Picture 2" descr="C:\Users\Kenichi\Documents\helicity\result\clon.ep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8925" y="1600200"/>
            <a:ext cx="60261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テキスト ボックス 7"/>
          <p:cNvSpPr txBox="1">
            <a:spLocks noChangeArrowheads="1"/>
          </p:cNvSpPr>
          <p:nvPr/>
        </p:nvSpPr>
        <p:spPr bwMode="auto">
          <a:xfrm>
            <a:off x="3430588" y="1268413"/>
            <a:ext cx="2941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/>
              <a:t>Carrington rotation number</a:t>
            </a:r>
            <a:endParaRPr lang="ja-JP" altLang="en-US"/>
          </a:p>
        </p:txBody>
      </p:sp>
      <p:sp>
        <p:nvSpPr>
          <p:cNvPr id="20485" name="テキスト ボックス 10"/>
          <p:cNvSpPr txBox="1">
            <a:spLocks noChangeArrowheads="1"/>
          </p:cNvSpPr>
          <p:nvPr/>
        </p:nvSpPr>
        <p:spPr bwMode="auto">
          <a:xfrm rot="-5400000">
            <a:off x="928688" y="3598863"/>
            <a:ext cx="160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/>
              <a:t>Latitude (deg)</a:t>
            </a:r>
            <a:endParaRPr lang="ja-JP" altLang="en-US"/>
          </a:p>
        </p:txBody>
      </p:sp>
      <p:sp>
        <p:nvSpPr>
          <p:cNvPr id="20486" name="テキスト ボックス 11"/>
          <p:cNvSpPr txBox="1">
            <a:spLocks noChangeArrowheads="1"/>
          </p:cNvSpPr>
          <p:nvPr/>
        </p:nvSpPr>
        <p:spPr bwMode="auto">
          <a:xfrm>
            <a:off x="4427538" y="6092825"/>
            <a:ext cx="688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/>
              <a:t>Time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smtClean="0">
                <a:solidFill>
                  <a:srgbClr val="FF0000"/>
                </a:solidFill>
                <a:ea typeface="ＭＳ Ｐゴシック" pitchFamily="34" charset="-128"/>
              </a:rPr>
              <a:t>Properties of SP level2 data</a:t>
            </a:r>
            <a:endParaRPr kumimoji="1" lang="ja-JP" altLang="en-US" b="1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1507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ea typeface="ＭＳ Ｐゴシック" pitchFamily="34" charset="-128"/>
              </a:rPr>
              <a:t>Pixel size: ~0.3 </a:t>
            </a:r>
            <a:r>
              <a:rPr kumimoji="1" lang="en-US" altLang="ja-JP" dirty="0" err="1" smtClean="0">
                <a:ea typeface="ＭＳ Ｐゴシック" pitchFamily="34" charset="-128"/>
              </a:rPr>
              <a:t>arcsec</a:t>
            </a:r>
            <a:r>
              <a:rPr kumimoji="1" lang="en-US" altLang="ja-JP" dirty="0" smtClean="0">
                <a:ea typeface="ＭＳ Ｐゴシック" pitchFamily="34" charset="-128"/>
              </a:rPr>
              <a:t> for both slit and scan direction for most of </a:t>
            </a:r>
            <a:r>
              <a:rPr kumimoji="1" lang="en-US" altLang="ja-JP" dirty="0" err="1" smtClean="0">
                <a:ea typeface="ＭＳ Ｐゴシック" pitchFamily="34" charset="-128"/>
              </a:rPr>
              <a:t>magnetograms</a:t>
            </a:r>
            <a:endParaRPr kumimoji="1" lang="en-US" altLang="ja-JP" dirty="0" smtClean="0">
              <a:ea typeface="ＭＳ Ｐゴシック" pitchFamily="34" charset="-128"/>
            </a:endParaRPr>
          </a:p>
          <a:p>
            <a:r>
              <a:rPr kumimoji="1" lang="en-US" altLang="ja-JP" dirty="0" smtClean="0">
                <a:ea typeface="ＭＳ Ｐゴシック" pitchFamily="34" charset="-128"/>
              </a:rPr>
              <a:t>Scan duration: 1~2 hours</a:t>
            </a:r>
          </a:p>
          <a:p>
            <a:r>
              <a:rPr kumimoji="1" lang="en-US" altLang="ja-JP" dirty="0" smtClean="0">
                <a:ea typeface="ＭＳ Ｐゴシック" pitchFamily="34" charset="-128"/>
              </a:rPr>
              <a:t>180°ambiguity: not resolved</a:t>
            </a:r>
          </a:p>
          <a:p>
            <a:r>
              <a:rPr kumimoji="1" lang="en-US" altLang="ja-JP" dirty="0" smtClean="0">
                <a:ea typeface="ＭＳ Ｐゴシック" pitchFamily="34" charset="-128"/>
              </a:rPr>
              <a:t>Typical noise level</a:t>
            </a:r>
          </a:p>
          <a:p>
            <a:pPr lvl="1"/>
            <a:r>
              <a:rPr kumimoji="1" lang="en-US" altLang="ja-JP" dirty="0" smtClean="0">
                <a:ea typeface="ＭＳ Ｐゴシック" pitchFamily="34" charset="-128"/>
              </a:rPr>
              <a:t>~70G for </a:t>
            </a:r>
            <a:r>
              <a:rPr kumimoji="1" lang="en-US" altLang="ja-JP" dirty="0" err="1" smtClean="0">
                <a:ea typeface="ＭＳ Ｐゴシック" pitchFamily="34" charset="-128"/>
              </a:rPr>
              <a:t>Bx</a:t>
            </a:r>
            <a:r>
              <a:rPr kumimoji="1" lang="en-US" altLang="ja-JP" dirty="0" smtClean="0">
                <a:ea typeface="ＭＳ Ｐゴシック" pitchFamily="34" charset="-128"/>
              </a:rPr>
              <a:t> and By (established!)</a:t>
            </a:r>
          </a:p>
          <a:p>
            <a:pPr lvl="1"/>
            <a:r>
              <a:rPr kumimoji="1" lang="en-US" altLang="ja-JP" dirty="0" smtClean="0">
                <a:ea typeface="ＭＳ Ｐゴシック" pitchFamily="34" charset="-128"/>
              </a:rPr>
              <a:t>~5G for </a:t>
            </a:r>
            <a:r>
              <a:rPr kumimoji="1" lang="en-US" altLang="ja-JP" dirty="0" err="1" smtClean="0">
                <a:ea typeface="ＭＳ Ｐゴシック" pitchFamily="34" charset="-128"/>
              </a:rPr>
              <a:t>Bz</a:t>
            </a:r>
            <a:r>
              <a:rPr kumimoji="1" lang="en-US" altLang="ja-JP" dirty="0" smtClean="0">
                <a:ea typeface="ＭＳ Ｐゴシック" pitchFamily="34" charset="-128"/>
              </a:rPr>
              <a:t> (established!)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  <a:ea typeface="ＭＳ Ｐゴシック" pitchFamily="34" charset="-128"/>
              </a:rPr>
              <a:t>Determination of noise level, assume Gaussian distribution of noise 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04048" y="2256866"/>
            <a:ext cx="3682752" cy="4525963"/>
          </a:xfrm>
        </p:spPr>
        <p:txBody>
          <a:bodyPr/>
          <a:lstStyle/>
          <a:p>
            <a:r>
              <a:rPr kumimoji="1" lang="en-US" altLang="ja-JP" sz="2400" dirty="0" smtClean="0"/>
              <a:t>Gaussian fitting of the central part </a:t>
            </a:r>
            <a:r>
              <a:rPr kumimoji="1" lang="en-US" altLang="ja-JP" sz="2400" dirty="0" smtClean="0">
                <a:solidFill>
                  <a:srgbClr val="00B050"/>
                </a:solidFill>
              </a:rPr>
              <a:t>(±</a:t>
            </a:r>
            <a:r>
              <a:rPr kumimoji="1" lang="en-US" altLang="ja-JP" sz="2400" dirty="0" err="1" smtClean="0">
                <a:solidFill>
                  <a:srgbClr val="00B050"/>
                </a:solidFill>
              </a:rPr>
              <a:t>Bmax</a:t>
            </a:r>
            <a:r>
              <a:rPr kumimoji="1" lang="en-US" altLang="ja-JP" sz="2400" dirty="0" smtClean="0"/>
              <a:t>) of histograms for </a:t>
            </a:r>
            <a:r>
              <a:rPr kumimoji="1" lang="en-US" altLang="ja-JP" sz="2400" dirty="0" err="1" smtClean="0"/>
              <a:t>Bx</a:t>
            </a:r>
            <a:r>
              <a:rPr kumimoji="1" lang="en-US" altLang="ja-JP" sz="2400" dirty="0" smtClean="0"/>
              <a:t>, By and </a:t>
            </a:r>
            <a:r>
              <a:rPr kumimoji="1" lang="en-US" altLang="ja-JP" sz="2400" dirty="0" err="1" smtClean="0"/>
              <a:t>Bz</a:t>
            </a:r>
            <a:endParaRPr kumimoji="1" lang="en-US" altLang="ja-JP" sz="2400" dirty="0" smtClean="0"/>
          </a:p>
          <a:p>
            <a:r>
              <a:rPr lang="el-GR" altLang="ja-JP" sz="2400" b="1" dirty="0" smtClean="0">
                <a:solidFill>
                  <a:srgbClr val="FF0000"/>
                </a:solidFill>
              </a:rPr>
              <a:t>σ</a:t>
            </a:r>
            <a:r>
              <a:rPr lang="el-GR" altLang="ja-JP" sz="2400" dirty="0" smtClean="0"/>
              <a:t> </a:t>
            </a:r>
            <a:r>
              <a:rPr lang="en-US" altLang="ja-JP" sz="2400" dirty="0" smtClean="0"/>
              <a:t>of </a:t>
            </a:r>
            <a:r>
              <a:rPr kumimoji="1" lang="en-US" altLang="ja-JP" sz="2400" dirty="0"/>
              <a:t>f</a:t>
            </a:r>
            <a:r>
              <a:rPr kumimoji="1" lang="en-US" altLang="ja-JP" sz="2400" dirty="0" smtClean="0"/>
              <a:t>itted Gaussian used as the noise level.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cxnSp>
        <p:nvCxnSpPr>
          <p:cNvPr id="5" name="直線矢印コネクタ 4"/>
          <p:cNvCxnSpPr/>
          <p:nvPr/>
        </p:nvCxnSpPr>
        <p:spPr bwMode="auto">
          <a:xfrm>
            <a:off x="683568" y="5229200"/>
            <a:ext cx="32403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テキスト ボックス 5"/>
          <p:cNvSpPr txBox="1"/>
          <p:nvPr/>
        </p:nvSpPr>
        <p:spPr>
          <a:xfrm>
            <a:off x="3419872" y="5262244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 smtClean="0"/>
              <a:t>Bx,By</a:t>
            </a:r>
            <a:r>
              <a:rPr kumimoji="1" lang="en-US" altLang="ja-JP" dirty="0" smtClean="0"/>
              <a:t> or </a:t>
            </a:r>
            <a:r>
              <a:rPr kumimoji="1" lang="en-US" altLang="ja-JP" dirty="0" err="1" smtClean="0"/>
              <a:t>Bz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[Gauss]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 bwMode="auto">
          <a:xfrm flipV="1">
            <a:off x="2267744" y="2708920"/>
            <a:ext cx="0" cy="29209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テキスト ボックス 9"/>
          <p:cNvSpPr txBox="1"/>
          <p:nvPr/>
        </p:nvSpPr>
        <p:spPr>
          <a:xfrm>
            <a:off x="739825" y="2350700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Distribution of magnetic field 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65506" y="52292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8" name="フリーフォーム 17"/>
          <p:cNvSpPr/>
          <p:nvPr/>
        </p:nvSpPr>
        <p:spPr bwMode="auto">
          <a:xfrm>
            <a:off x="714375" y="3078956"/>
            <a:ext cx="1557338" cy="2143125"/>
          </a:xfrm>
          <a:custGeom>
            <a:avLst/>
            <a:gdLst>
              <a:gd name="connsiteX0" fmla="*/ 0 w 1557338"/>
              <a:gd name="connsiteY0" fmla="*/ 2143125 h 2143125"/>
              <a:gd name="connsiteX1" fmla="*/ 1200150 w 1557338"/>
              <a:gd name="connsiteY1" fmla="*/ 1178719 h 2143125"/>
              <a:gd name="connsiteX2" fmla="*/ 1557338 w 1557338"/>
              <a:gd name="connsiteY2" fmla="*/ 0 h 2143125"/>
              <a:gd name="connsiteX0" fmla="*/ 0 w 1557338"/>
              <a:gd name="connsiteY0" fmla="*/ 2143125 h 2143125"/>
              <a:gd name="connsiteX1" fmla="*/ 1200150 w 1557338"/>
              <a:gd name="connsiteY1" fmla="*/ 1178719 h 2143125"/>
              <a:gd name="connsiteX2" fmla="*/ 1557338 w 1557338"/>
              <a:gd name="connsiteY2" fmla="*/ 0 h 2143125"/>
              <a:gd name="connsiteX0" fmla="*/ 0 w 1557338"/>
              <a:gd name="connsiteY0" fmla="*/ 2143125 h 2143125"/>
              <a:gd name="connsiteX1" fmla="*/ 971550 w 1557338"/>
              <a:gd name="connsiteY1" fmla="*/ 1950244 h 2143125"/>
              <a:gd name="connsiteX2" fmla="*/ 1557338 w 1557338"/>
              <a:gd name="connsiteY2" fmla="*/ 0 h 2143125"/>
              <a:gd name="connsiteX0" fmla="*/ 0 w 1557338"/>
              <a:gd name="connsiteY0" fmla="*/ 2143125 h 2153163"/>
              <a:gd name="connsiteX1" fmla="*/ 971550 w 1557338"/>
              <a:gd name="connsiteY1" fmla="*/ 1950244 h 2153163"/>
              <a:gd name="connsiteX2" fmla="*/ 1557338 w 1557338"/>
              <a:gd name="connsiteY2" fmla="*/ 0 h 2153163"/>
              <a:gd name="connsiteX0" fmla="*/ 0 w 1557338"/>
              <a:gd name="connsiteY0" fmla="*/ 2143125 h 2143125"/>
              <a:gd name="connsiteX1" fmla="*/ 971550 w 1557338"/>
              <a:gd name="connsiteY1" fmla="*/ 1950244 h 2143125"/>
              <a:gd name="connsiteX2" fmla="*/ 1557338 w 1557338"/>
              <a:gd name="connsiteY2" fmla="*/ 0 h 2143125"/>
              <a:gd name="connsiteX0" fmla="*/ 0 w 1557338"/>
              <a:gd name="connsiteY0" fmla="*/ 2143125 h 2143125"/>
              <a:gd name="connsiteX1" fmla="*/ 1014412 w 1557338"/>
              <a:gd name="connsiteY1" fmla="*/ 1785938 h 2143125"/>
              <a:gd name="connsiteX2" fmla="*/ 1557338 w 1557338"/>
              <a:gd name="connsiteY2" fmla="*/ 0 h 2143125"/>
              <a:gd name="connsiteX0" fmla="*/ 0 w 1557338"/>
              <a:gd name="connsiteY0" fmla="*/ 2143125 h 2143125"/>
              <a:gd name="connsiteX1" fmla="*/ 1014412 w 1557338"/>
              <a:gd name="connsiteY1" fmla="*/ 1785938 h 2143125"/>
              <a:gd name="connsiteX2" fmla="*/ 1557338 w 1557338"/>
              <a:gd name="connsiteY2" fmla="*/ 0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7338" h="2143125">
                <a:moveTo>
                  <a:pt x="0" y="2143125"/>
                </a:moveTo>
                <a:cubicBezTo>
                  <a:pt x="420291" y="2068115"/>
                  <a:pt x="640556" y="2185987"/>
                  <a:pt x="1014412" y="1785938"/>
                </a:cubicBezTo>
                <a:cubicBezTo>
                  <a:pt x="1388268" y="1385889"/>
                  <a:pt x="1287066" y="10716"/>
                  <a:pt x="1557338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フリーフォーム 18"/>
          <p:cNvSpPr/>
          <p:nvPr/>
        </p:nvSpPr>
        <p:spPr bwMode="auto">
          <a:xfrm flipH="1">
            <a:off x="2267744" y="3086075"/>
            <a:ext cx="1557338" cy="2143125"/>
          </a:xfrm>
          <a:custGeom>
            <a:avLst/>
            <a:gdLst>
              <a:gd name="connsiteX0" fmla="*/ 0 w 1557338"/>
              <a:gd name="connsiteY0" fmla="*/ 2143125 h 2143125"/>
              <a:gd name="connsiteX1" fmla="*/ 1200150 w 1557338"/>
              <a:gd name="connsiteY1" fmla="*/ 1178719 h 2143125"/>
              <a:gd name="connsiteX2" fmla="*/ 1557338 w 1557338"/>
              <a:gd name="connsiteY2" fmla="*/ 0 h 2143125"/>
              <a:gd name="connsiteX0" fmla="*/ 0 w 1557338"/>
              <a:gd name="connsiteY0" fmla="*/ 2143125 h 2143125"/>
              <a:gd name="connsiteX1" fmla="*/ 1200150 w 1557338"/>
              <a:gd name="connsiteY1" fmla="*/ 1178719 h 2143125"/>
              <a:gd name="connsiteX2" fmla="*/ 1557338 w 1557338"/>
              <a:gd name="connsiteY2" fmla="*/ 0 h 2143125"/>
              <a:gd name="connsiteX0" fmla="*/ 0 w 1557338"/>
              <a:gd name="connsiteY0" fmla="*/ 2143125 h 2143125"/>
              <a:gd name="connsiteX1" fmla="*/ 971550 w 1557338"/>
              <a:gd name="connsiteY1" fmla="*/ 1950244 h 2143125"/>
              <a:gd name="connsiteX2" fmla="*/ 1557338 w 1557338"/>
              <a:gd name="connsiteY2" fmla="*/ 0 h 2143125"/>
              <a:gd name="connsiteX0" fmla="*/ 0 w 1557338"/>
              <a:gd name="connsiteY0" fmla="*/ 2143125 h 2153163"/>
              <a:gd name="connsiteX1" fmla="*/ 971550 w 1557338"/>
              <a:gd name="connsiteY1" fmla="*/ 1950244 h 2153163"/>
              <a:gd name="connsiteX2" fmla="*/ 1557338 w 1557338"/>
              <a:gd name="connsiteY2" fmla="*/ 0 h 2153163"/>
              <a:gd name="connsiteX0" fmla="*/ 0 w 1557338"/>
              <a:gd name="connsiteY0" fmla="*/ 2143125 h 2143125"/>
              <a:gd name="connsiteX1" fmla="*/ 971550 w 1557338"/>
              <a:gd name="connsiteY1" fmla="*/ 1950244 h 2143125"/>
              <a:gd name="connsiteX2" fmla="*/ 1557338 w 1557338"/>
              <a:gd name="connsiteY2" fmla="*/ 0 h 2143125"/>
              <a:gd name="connsiteX0" fmla="*/ 0 w 1557338"/>
              <a:gd name="connsiteY0" fmla="*/ 2143125 h 2143125"/>
              <a:gd name="connsiteX1" fmla="*/ 1014412 w 1557338"/>
              <a:gd name="connsiteY1" fmla="*/ 1785938 h 2143125"/>
              <a:gd name="connsiteX2" fmla="*/ 1557338 w 1557338"/>
              <a:gd name="connsiteY2" fmla="*/ 0 h 2143125"/>
              <a:gd name="connsiteX0" fmla="*/ 0 w 1557338"/>
              <a:gd name="connsiteY0" fmla="*/ 2143125 h 2143125"/>
              <a:gd name="connsiteX1" fmla="*/ 1014412 w 1557338"/>
              <a:gd name="connsiteY1" fmla="*/ 1785938 h 2143125"/>
              <a:gd name="connsiteX2" fmla="*/ 1557338 w 1557338"/>
              <a:gd name="connsiteY2" fmla="*/ 0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7338" h="2143125">
                <a:moveTo>
                  <a:pt x="0" y="2143125"/>
                </a:moveTo>
                <a:cubicBezTo>
                  <a:pt x="420291" y="2068115"/>
                  <a:pt x="640556" y="2185987"/>
                  <a:pt x="1014412" y="1785938"/>
                </a:cubicBezTo>
                <a:cubicBezTo>
                  <a:pt x="1388268" y="1385889"/>
                  <a:pt x="1287066" y="10716"/>
                  <a:pt x="1557338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フリーフォーム 11"/>
          <p:cNvSpPr/>
          <p:nvPr/>
        </p:nvSpPr>
        <p:spPr bwMode="auto">
          <a:xfrm>
            <a:off x="700088" y="3071807"/>
            <a:ext cx="3078956" cy="2157418"/>
          </a:xfrm>
          <a:custGeom>
            <a:avLst/>
            <a:gdLst>
              <a:gd name="connsiteX0" fmla="*/ 0 w 3078956"/>
              <a:gd name="connsiteY0" fmla="*/ 2153642 h 2160786"/>
              <a:gd name="connsiteX1" fmla="*/ 557212 w 3078956"/>
              <a:gd name="connsiteY1" fmla="*/ 1932186 h 2160786"/>
              <a:gd name="connsiteX2" fmla="*/ 1050131 w 3078956"/>
              <a:gd name="connsiteY2" fmla="*/ 1710730 h 2160786"/>
              <a:gd name="connsiteX3" fmla="*/ 1393031 w 3078956"/>
              <a:gd name="connsiteY3" fmla="*/ 274836 h 2160786"/>
              <a:gd name="connsiteX4" fmla="*/ 1571625 w 3078956"/>
              <a:gd name="connsiteY4" fmla="*/ 3374 h 2160786"/>
              <a:gd name="connsiteX5" fmla="*/ 1778793 w 3078956"/>
              <a:gd name="connsiteY5" fmla="*/ 339130 h 2160786"/>
              <a:gd name="connsiteX6" fmla="*/ 2043112 w 3078956"/>
              <a:gd name="connsiteY6" fmla="*/ 1796455 h 2160786"/>
              <a:gd name="connsiteX7" fmla="*/ 2793206 w 3078956"/>
              <a:gd name="connsiteY7" fmla="*/ 1996480 h 2160786"/>
              <a:gd name="connsiteX8" fmla="*/ 3078956 w 3078956"/>
              <a:gd name="connsiteY8" fmla="*/ 2160786 h 2160786"/>
              <a:gd name="connsiteX0" fmla="*/ 0 w 3078956"/>
              <a:gd name="connsiteY0" fmla="*/ 2152250 h 2159394"/>
              <a:gd name="connsiteX1" fmla="*/ 557212 w 3078956"/>
              <a:gd name="connsiteY1" fmla="*/ 1930794 h 2159394"/>
              <a:gd name="connsiteX2" fmla="*/ 1057275 w 3078956"/>
              <a:gd name="connsiteY2" fmla="*/ 1545032 h 2159394"/>
              <a:gd name="connsiteX3" fmla="*/ 1393031 w 3078956"/>
              <a:gd name="connsiteY3" fmla="*/ 273444 h 2159394"/>
              <a:gd name="connsiteX4" fmla="*/ 1571625 w 3078956"/>
              <a:gd name="connsiteY4" fmla="*/ 1982 h 2159394"/>
              <a:gd name="connsiteX5" fmla="*/ 1778793 w 3078956"/>
              <a:gd name="connsiteY5" fmla="*/ 337738 h 2159394"/>
              <a:gd name="connsiteX6" fmla="*/ 2043112 w 3078956"/>
              <a:gd name="connsiteY6" fmla="*/ 1795063 h 2159394"/>
              <a:gd name="connsiteX7" fmla="*/ 2793206 w 3078956"/>
              <a:gd name="connsiteY7" fmla="*/ 1995088 h 2159394"/>
              <a:gd name="connsiteX8" fmla="*/ 3078956 w 3078956"/>
              <a:gd name="connsiteY8" fmla="*/ 2159394 h 2159394"/>
              <a:gd name="connsiteX0" fmla="*/ 0 w 3078956"/>
              <a:gd name="connsiteY0" fmla="*/ 2155283 h 2162427"/>
              <a:gd name="connsiteX1" fmla="*/ 557212 w 3078956"/>
              <a:gd name="connsiteY1" fmla="*/ 1933827 h 2162427"/>
              <a:gd name="connsiteX2" fmla="*/ 1057275 w 3078956"/>
              <a:gd name="connsiteY2" fmla="*/ 1548065 h 2162427"/>
              <a:gd name="connsiteX3" fmla="*/ 1364456 w 3078956"/>
              <a:gd name="connsiteY3" fmla="*/ 490789 h 2162427"/>
              <a:gd name="connsiteX4" fmla="*/ 1571625 w 3078956"/>
              <a:gd name="connsiteY4" fmla="*/ 5015 h 2162427"/>
              <a:gd name="connsiteX5" fmla="*/ 1778793 w 3078956"/>
              <a:gd name="connsiteY5" fmla="*/ 340771 h 2162427"/>
              <a:gd name="connsiteX6" fmla="*/ 2043112 w 3078956"/>
              <a:gd name="connsiteY6" fmla="*/ 1798096 h 2162427"/>
              <a:gd name="connsiteX7" fmla="*/ 2793206 w 3078956"/>
              <a:gd name="connsiteY7" fmla="*/ 1998121 h 2162427"/>
              <a:gd name="connsiteX8" fmla="*/ 3078956 w 3078956"/>
              <a:gd name="connsiteY8" fmla="*/ 2162427 h 2162427"/>
              <a:gd name="connsiteX0" fmla="*/ 0 w 3078956"/>
              <a:gd name="connsiteY0" fmla="*/ 2155283 h 2162427"/>
              <a:gd name="connsiteX1" fmla="*/ 557212 w 3078956"/>
              <a:gd name="connsiteY1" fmla="*/ 1933827 h 2162427"/>
              <a:gd name="connsiteX2" fmla="*/ 1057275 w 3078956"/>
              <a:gd name="connsiteY2" fmla="*/ 1548065 h 2162427"/>
              <a:gd name="connsiteX3" fmla="*/ 1364456 w 3078956"/>
              <a:gd name="connsiteY3" fmla="*/ 490789 h 2162427"/>
              <a:gd name="connsiteX4" fmla="*/ 1571625 w 3078956"/>
              <a:gd name="connsiteY4" fmla="*/ 5015 h 2162427"/>
              <a:gd name="connsiteX5" fmla="*/ 1778793 w 3078956"/>
              <a:gd name="connsiteY5" fmla="*/ 340771 h 2162427"/>
              <a:gd name="connsiteX6" fmla="*/ 2043112 w 3078956"/>
              <a:gd name="connsiteY6" fmla="*/ 1798096 h 2162427"/>
              <a:gd name="connsiteX7" fmla="*/ 2793206 w 3078956"/>
              <a:gd name="connsiteY7" fmla="*/ 1998121 h 2162427"/>
              <a:gd name="connsiteX8" fmla="*/ 3078956 w 3078956"/>
              <a:gd name="connsiteY8" fmla="*/ 2162427 h 2162427"/>
              <a:gd name="connsiteX0" fmla="*/ 0 w 3078956"/>
              <a:gd name="connsiteY0" fmla="*/ 2150274 h 2157418"/>
              <a:gd name="connsiteX1" fmla="*/ 557212 w 3078956"/>
              <a:gd name="connsiteY1" fmla="*/ 1928818 h 2157418"/>
              <a:gd name="connsiteX2" fmla="*/ 1057275 w 3078956"/>
              <a:gd name="connsiteY2" fmla="*/ 1543056 h 2157418"/>
              <a:gd name="connsiteX3" fmla="*/ 1364456 w 3078956"/>
              <a:gd name="connsiteY3" fmla="*/ 485780 h 2157418"/>
              <a:gd name="connsiteX4" fmla="*/ 1571625 w 3078956"/>
              <a:gd name="connsiteY4" fmla="*/ 6 h 2157418"/>
              <a:gd name="connsiteX5" fmla="*/ 1778793 w 3078956"/>
              <a:gd name="connsiteY5" fmla="*/ 478637 h 2157418"/>
              <a:gd name="connsiteX6" fmla="*/ 2043112 w 3078956"/>
              <a:gd name="connsiteY6" fmla="*/ 1793087 h 2157418"/>
              <a:gd name="connsiteX7" fmla="*/ 2793206 w 3078956"/>
              <a:gd name="connsiteY7" fmla="*/ 1993112 h 2157418"/>
              <a:gd name="connsiteX8" fmla="*/ 3078956 w 3078956"/>
              <a:gd name="connsiteY8" fmla="*/ 2157418 h 2157418"/>
              <a:gd name="connsiteX0" fmla="*/ 0 w 3078956"/>
              <a:gd name="connsiteY0" fmla="*/ 2150274 h 2157418"/>
              <a:gd name="connsiteX1" fmla="*/ 557212 w 3078956"/>
              <a:gd name="connsiteY1" fmla="*/ 1928818 h 2157418"/>
              <a:gd name="connsiteX2" fmla="*/ 1057275 w 3078956"/>
              <a:gd name="connsiteY2" fmla="*/ 1543056 h 2157418"/>
              <a:gd name="connsiteX3" fmla="*/ 1364456 w 3078956"/>
              <a:gd name="connsiteY3" fmla="*/ 485780 h 2157418"/>
              <a:gd name="connsiteX4" fmla="*/ 1571625 w 3078956"/>
              <a:gd name="connsiteY4" fmla="*/ 6 h 2157418"/>
              <a:gd name="connsiteX5" fmla="*/ 1778793 w 3078956"/>
              <a:gd name="connsiteY5" fmla="*/ 478637 h 2157418"/>
              <a:gd name="connsiteX6" fmla="*/ 2043112 w 3078956"/>
              <a:gd name="connsiteY6" fmla="*/ 1793087 h 2157418"/>
              <a:gd name="connsiteX7" fmla="*/ 2793206 w 3078956"/>
              <a:gd name="connsiteY7" fmla="*/ 1993112 h 2157418"/>
              <a:gd name="connsiteX8" fmla="*/ 3078956 w 3078956"/>
              <a:gd name="connsiteY8" fmla="*/ 2157418 h 2157418"/>
              <a:gd name="connsiteX0" fmla="*/ 0 w 3078956"/>
              <a:gd name="connsiteY0" fmla="*/ 2150274 h 2157418"/>
              <a:gd name="connsiteX1" fmla="*/ 557212 w 3078956"/>
              <a:gd name="connsiteY1" fmla="*/ 1928818 h 2157418"/>
              <a:gd name="connsiteX2" fmla="*/ 1057275 w 3078956"/>
              <a:gd name="connsiteY2" fmla="*/ 1543056 h 2157418"/>
              <a:gd name="connsiteX3" fmla="*/ 1364456 w 3078956"/>
              <a:gd name="connsiteY3" fmla="*/ 485780 h 2157418"/>
              <a:gd name="connsiteX4" fmla="*/ 1571625 w 3078956"/>
              <a:gd name="connsiteY4" fmla="*/ 6 h 2157418"/>
              <a:gd name="connsiteX5" fmla="*/ 1778793 w 3078956"/>
              <a:gd name="connsiteY5" fmla="*/ 478637 h 2157418"/>
              <a:gd name="connsiteX6" fmla="*/ 2143124 w 3078956"/>
              <a:gd name="connsiteY6" fmla="*/ 1743080 h 2157418"/>
              <a:gd name="connsiteX7" fmla="*/ 2793206 w 3078956"/>
              <a:gd name="connsiteY7" fmla="*/ 1993112 h 2157418"/>
              <a:gd name="connsiteX8" fmla="*/ 3078956 w 3078956"/>
              <a:gd name="connsiteY8" fmla="*/ 2157418 h 2157418"/>
              <a:gd name="connsiteX0" fmla="*/ 0 w 3078956"/>
              <a:gd name="connsiteY0" fmla="*/ 2150274 h 2157418"/>
              <a:gd name="connsiteX1" fmla="*/ 557212 w 3078956"/>
              <a:gd name="connsiteY1" fmla="*/ 1928818 h 2157418"/>
              <a:gd name="connsiteX2" fmla="*/ 1057275 w 3078956"/>
              <a:gd name="connsiteY2" fmla="*/ 1543056 h 2157418"/>
              <a:gd name="connsiteX3" fmla="*/ 1364456 w 3078956"/>
              <a:gd name="connsiteY3" fmla="*/ 485780 h 2157418"/>
              <a:gd name="connsiteX4" fmla="*/ 1571625 w 3078956"/>
              <a:gd name="connsiteY4" fmla="*/ 6 h 2157418"/>
              <a:gd name="connsiteX5" fmla="*/ 1778793 w 3078956"/>
              <a:gd name="connsiteY5" fmla="*/ 478637 h 2157418"/>
              <a:gd name="connsiteX6" fmla="*/ 2143124 w 3078956"/>
              <a:gd name="connsiteY6" fmla="*/ 1743080 h 2157418"/>
              <a:gd name="connsiteX7" fmla="*/ 2793206 w 3078956"/>
              <a:gd name="connsiteY7" fmla="*/ 1993112 h 2157418"/>
              <a:gd name="connsiteX8" fmla="*/ 3078956 w 3078956"/>
              <a:gd name="connsiteY8" fmla="*/ 2157418 h 215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8956" h="2157418">
                <a:moveTo>
                  <a:pt x="0" y="2150274"/>
                </a:moveTo>
                <a:cubicBezTo>
                  <a:pt x="191095" y="2076455"/>
                  <a:pt x="323850" y="1980015"/>
                  <a:pt x="557212" y="1928818"/>
                </a:cubicBezTo>
                <a:cubicBezTo>
                  <a:pt x="790574" y="1877621"/>
                  <a:pt x="922734" y="1783562"/>
                  <a:pt x="1057275" y="1543056"/>
                </a:cubicBezTo>
                <a:cubicBezTo>
                  <a:pt x="1191816" y="1302550"/>
                  <a:pt x="1307306" y="764386"/>
                  <a:pt x="1364456" y="485780"/>
                </a:cubicBezTo>
                <a:cubicBezTo>
                  <a:pt x="1421606" y="207174"/>
                  <a:pt x="1502569" y="1196"/>
                  <a:pt x="1571625" y="6"/>
                </a:cubicBezTo>
                <a:cubicBezTo>
                  <a:pt x="1640681" y="-1184"/>
                  <a:pt x="1683543" y="188125"/>
                  <a:pt x="1778793" y="478637"/>
                </a:cubicBezTo>
                <a:cubicBezTo>
                  <a:pt x="1874043" y="769149"/>
                  <a:pt x="1974055" y="1490668"/>
                  <a:pt x="2143124" y="1743080"/>
                </a:cubicBezTo>
                <a:cubicBezTo>
                  <a:pt x="2312193" y="1995492"/>
                  <a:pt x="2637234" y="1924056"/>
                  <a:pt x="2793206" y="1993112"/>
                </a:cubicBezTo>
                <a:cubicBezTo>
                  <a:pt x="2949178" y="2062168"/>
                  <a:pt x="3022401" y="2105626"/>
                  <a:pt x="3078956" y="2157418"/>
                </a:cubicBez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1" name="直線矢印コネクタ 20"/>
          <p:cNvCxnSpPr/>
          <p:nvPr/>
        </p:nvCxnSpPr>
        <p:spPr bwMode="auto">
          <a:xfrm>
            <a:off x="2278412" y="4293096"/>
            <a:ext cx="2773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テキスト ボックス 21"/>
          <p:cNvSpPr txBox="1"/>
          <p:nvPr/>
        </p:nvSpPr>
        <p:spPr>
          <a:xfrm>
            <a:off x="2771800" y="4150516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dirty="0" smtClean="0"/>
              <a:t>σ</a:t>
            </a:r>
            <a:r>
              <a:rPr lang="en-US" altLang="ja-JP" dirty="0" smtClean="0"/>
              <a:t>=noise level 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252816" y="560469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Fitted Gaussian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5" name="直線コネクタ 24"/>
          <p:cNvCxnSpPr/>
          <p:nvPr/>
        </p:nvCxnSpPr>
        <p:spPr bwMode="auto">
          <a:xfrm flipV="1">
            <a:off x="2051720" y="2708920"/>
            <a:ext cx="0" cy="25131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線コネクタ 25"/>
          <p:cNvCxnSpPr/>
          <p:nvPr/>
        </p:nvCxnSpPr>
        <p:spPr bwMode="auto">
          <a:xfrm flipV="1">
            <a:off x="2483768" y="2708920"/>
            <a:ext cx="0" cy="25131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テキスト ボックス 27"/>
          <p:cNvSpPr txBox="1"/>
          <p:nvPr/>
        </p:nvSpPr>
        <p:spPr>
          <a:xfrm>
            <a:off x="2411760" y="2736329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+</a:t>
            </a:r>
            <a:r>
              <a:rPr kumimoji="1" lang="en-US" altLang="ja-JP" dirty="0" err="1" smtClean="0">
                <a:solidFill>
                  <a:srgbClr val="00B050"/>
                </a:solidFill>
              </a:rPr>
              <a:t>B</a:t>
            </a:r>
            <a:r>
              <a:rPr kumimoji="1" lang="en-US" altLang="ja-JP" baseline="-25000" dirty="0" err="1" smtClean="0">
                <a:solidFill>
                  <a:srgbClr val="00B050"/>
                </a:solidFill>
              </a:rPr>
              <a:t>max</a:t>
            </a:r>
            <a:endParaRPr kumimoji="1" lang="ja-JP" altLang="en-US" baseline="-25000" dirty="0">
              <a:solidFill>
                <a:srgbClr val="00B05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389711" y="2732931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-</a:t>
            </a:r>
            <a:r>
              <a:rPr kumimoji="1" lang="en-US" altLang="ja-JP" dirty="0" err="1" smtClean="0">
                <a:solidFill>
                  <a:srgbClr val="00B050"/>
                </a:solidFill>
              </a:rPr>
              <a:t>B</a:t>
            </a:r>
            <a:r>
              <a:rPr kumimoji="1" lang="en-US" altLang="ja-JP" baseline="-25000" dirty="0" err="1" smtClean="0">
                <a:solidFill>
                  <a:srgbClr val="00B050"/>
                </a:solidFill>
              </a:rPr>
              <a:t>max</a:t>
            </a:r>
            <a:endParaRPr kumimoji="1" lang="ja-JP" altLang="en-US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  <a:ea typeface="ＭＳ Ｐゴシック" pitchFamily="34" charset="-128"/>
              </a:rPr>
              <a:t>Determination of noise level, assume Gaussian distribution of noise </a:t>
            </a:r>
            <a:endParaRPr kumimoji="1" lang="ja-JP" altLang="en-US" sz="3200" b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7"/>
          <a:stretch>
            <a:fillRect/>
          </a:stretch>
        </p:blipFill>
        <p:spPr>
          <a:xfrm>
            <a:off x="107504" y="1700808"/>
            <a:ext cx="8617536" cy="3600400"/>
          </a:xfrm>
          <a:noFill/>
        </p:spPr>
      </p:pic>
      <p:sp>
        <p:nvSpPr>
          <p:cNvPr id="23556" name="テキスト ボックス 5"/>
          <p:cNvSpPr txBox="1">
            <a:spLocks noChangeArrowheads="1"/>
          </p:cNvSpPr>
          <p:nvPr/>
        </p:nvSpPr>
        <p:spPr bwMode="auto">
          <a:xfrm>
            <a:off x="1297062" y="5661248"/>
            <a:ext cx="676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 dirty="0"/>
              <a:t>Determine the noise level by </a:t>
            </a:r>
            <a:r>
              <a:rPr lang="en-US" altLang="ja-JP" dirty="0" smtClean="0"/>
              <a:t>Gaussian fitting of </a:t>
            </a:r>
            <a:r>
              <a:rPr lang="en-US" altLang="ja-JP" dirty="0"/>
              <a:t>histograms </a:t>
            </a:r>
            <a:r>
              <a:rPr lang="en-US" altLang="ja-JP" dirty="0" smtClean="0"/>
              <a:t>for </a:t>
            </a:r>
            <a:r>
              <a:rPr lang="en-US" altLang="ja-JP" dirty="0" err="1" smtClean="0"/>
              <a:t>Bx</a:t>
            </a:r>
            <a:r>
              <a:rPr lang="en-US" altLang="ja-JP" dirty="0" smtClean="0"/>
              <a:t>, By and </a:t>
            </a:r>
            <a:r>
              <a:rPr lang="en-US" altLang="ja-JP" dirty="0" err="1" smtClean="0"/>
              <a:t>Bz</a:t>
            </a:r>
            <a:r>
              <a:rPr lang="en-US" altLang="ja-JP" dirty="0" smtClean="0"/>
              <a:t> about the mean value with variable window </a:t>
            </a:r>
            <a:r>
              <a:rPr lang="en-US" altLang="ja-JP" dirty="0" err="1" smtClean="0"/>
              <a:t>Bmax</a:t>
            </a:r>
            <a:r>
              <a:rPr lang="en-US" altLang="ja-JP" dirty="0" smtClean="0"/>
              <a:t>.</a:t>
            </a:r>
            <a:endParaRPr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  <a:ea typeface="ＭＳ Ｐゴシック" pitchFamily="34" charset="-128"/>
              </a:rPr>
              <a:t>Determination of noise level, assume Gaussian distribution of noise </a:t>
            </a:r>
            <a:endParaRPr kumimoji="1" lang="ja-JP" altLang="en-US" sz="3200" b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3556" name="テキスト ボックス 5"/>
          <p:cNvSpPr txBox="1">
            <a:spLocks noChangeArrowheads="1"/>
          </p:cNvSpPr>
          <p:nvPr/>
        </p:nvSpPr>
        <p:spPr bwMode="auto">
          <a:xfrm>
            <a:off x="1297062" y="5661248"/>
            <a:ext cx="676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 dirty="0"/>
              <a:t>Determine the noise level by </a:t>
            </a:r>
            <a:r>
              <a:rPr lang="en-US" altLang="ja-JP" dirty="0" smtClean="0"/>
              <a:t>Gaussian fitting of </a:t>
            </a:r>
            <a:r>
              <a:rPr lang="en-US" altLang="ja-JP" dirty="0"/>
              <a:t>histograms </a:t>
            </a:r>
            <a:r>
              <a:rPr lang="en-US" altLang="ja-JP" dirty="0" smtClean="0"/>
              <a:t>for </a:t>
            </a:r>
            <a:r>
              <a:rPr lang="en-US" altLang="ja-JP" dirty="0" err="1" smtClean="0"/>
              <a:t>Bx</a:t>
            </a:r>
            <a:r>
              <a:rPr lang="en-US" altLang="ja-JP" dirty="0" smtClean="0"/>
              <a:t>, By and </a:t>
            </a:r>
            <a:r>
              <a:rPr lang="en-US" altLang="ja-JP" dirty="0" err="1" smtClean="0"/>
              <a:t>Bz</a:t>
            </a:r>
            <a:r>
              <a:rPr lang="en-US" altLang="ja-JP" dirty="0" smtClean="0"/>
              <a:t> about the mean value with variable window </a:t>
            </a:r>
            <a:r>
              <a:rPr lang="en-US" altLang="ja-JP" dirty="0" err="1" smtClean="0"/>
              <a:t>Bmax</a:t>
            </a:r>
            <a:r>
              <a:rPr lang="en-US" altLang="ja-JP" dirty="0" smtClean="0"/>
              <a:t>.</a:t>
            </a:r>
            <a:endParaRPr lang="ja-JP" alt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6"/>
          <a:stretch/>
        </p:blipFill>
        <p:spPr bwMode="auto">
          <a:xfrm>
            <a:off x="467544" y="1628800"/>
            <a:ext cx="8229600" cy="374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56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  <a:ea typeface="ＭＳ Ｐゴシック" pitchFamily="34" charset="-128"/>
              </a:rPr>
              <a:t>Determination of noise level, assume Gaussian distribution of noise </a:t>
            </a:r>
            <a:endParaRPr kumimoji="1" lang="ja-JP" altLang="en-US" sz="3200" b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3556" name="テキスト ボックス 5"/>
          <p:cNvSpPr txBox="1">
            <a:spLocks noChangeArrowheads="1"/>
          </p:cNvSpPr>
          <p:nvPr/>
        </p:nvSpPr>
        <p:spPr bwMode="auto">
          <a:xfrm>
            <a:off x="1297062" y="5661248"/>
            <a:ext cx="6769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 dirty="0"/>
              <a:t>Determine the noise level by </a:t>
            </a:r>
            <a:r>
              <a:rPr lang="en-US" altLang="ja-JP" dirty="0" smtClean="0"/>
              <a:t>Gaussian fitting of </a:t>
            </a:r>
            <a:r>
              <a:rPr lang="en-US" altLang="ja-JP" dirty="0"/>
              <a:t>histograms </a:t>
            </a:r>
            <a:r>
              <a:rPr lang="en-US" altLang="ja-JP" dirty="0" smtClean="0"/>
              <a:t>for </a:t>
            </a:r>
            <a:r>
              <a:rPr lang="en-US" altLang="ja-JP" dirty="0" err="1" smtClean="0"/>
              <a:t>Bx</a:t>
            </a:r>
            <a:r>
              <a:rPr lang="en-US" altLang="ja-JP" dirty="0" smtClean="0"/>
              <a:t>, By and </a:t>
            </a:r>
            <a:r>
              <a:rPr lang="en-US" altLang="ja-JP" dirty="0" err="1" smtClean="0"/>
              <a:t>Bz</a:t>
            </a:r>
            <a:r>
              <a:rPr lang="en-US" altLang="ja-JP" dirty="0" smtClean="0"/>
              <a:t> about the mean value with variable window </a:t>
            </a:r>
            <a:r>
              <a:rPr lang="en-US" altLang="ja-JP" dirty="0" err="1" smtClean="0"/>
              <a:t>Bmax</a:t>
            </a:r>
            <a:r>
              <a:rPr lang="en-US" altLang="ja-JP" dirty="0" smtClean="0"/>
              <a:t>.</a:t>
            </a:r>
          </a:p>
          <a:p>
            <a:pPr eaLnBrk="1" hangingPunct="1"/>
            <a:r>
              <a:rPr lang="en-US" altLang="ja-JP" dirty="0" smtClean="0"/>
              <a:t>Note that the </a:t>
            </a:r>
            <a:r>
              <a:rPr lang="en-US" altLang="ja-JP" dirty="0" err="1" smtClean="0"/>
              <a:t>Bx</a:t>
            </a:r>
            <a:r>
              <a:rPr lang="en-US" altLang="ja-JP" dirty="0" smtClean="0"/>
              <a:t>, By and </a:t>
            </a:r>
            <a:r>
              <a:rPr lang="en-US" altLang="ja-JP" dirty="0" err="1" smtClean="0"/>
              <a:t>Bz</a:t>
            </a:r>
            <a:r>
              <a:rPr lang="en-US" altLang="ja-JP" dirty="0" smtClean="0"/>
              <a:t> are multiplied by ff</a:t>
            </a:r>
            <a:r>
              <a:rPr lang="en-US" altLang="ja-JP" baseline="30000" dirty="0" smtClean="0"/>
              <a:t>1/2</a:t>
            </a:r>
            <a:r>
              <a:rPr lang="en-US" altLang="ja-JP" dirty="0" smtClean="0"/>
              <a:t>, ff</a:t>
            </a:r>
            <a:r>
              <a:rPr lang="en-US" altLang="ja-JP" baseline="30000" dirty="0" smtClean="0"/>
              <a:t>1/2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ff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respectivly</a:t>
            </a:r>
            <a:r>
              <a:rPr lang="en-US" altLang="ja-JP" dirty="0" smtClean="0"/>
              <a:t>.</a:t>
            </a:r>
            <a:endParaRPr lang="ja-JP" alt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5"/>
          <a:stretch/>
        </p:blipFill>
        <p:spPr bwMode="auto">
          <a:xfrm>
            <a:off x="251520" y="1556792"/>
            <a:ext cx="8604730" cy="381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 bwMode="auto">
          <a:xfrm>
            <a:off x="35496" y="44624"/>
            <a:ext cx="1080120" cy="4046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/>
              <a:t>Revised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3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ja-JP" b="1">
                <a:solidFill>
                  <a:srgbClr val="FF0000"/>
                </a:solidFill>
                <a:ea typeface="ＭＳ Ｐゴシック" pitchFamily="34" charset="-128"/>
              </a:rPr>
              <a:t>The role of helicity in dynamo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229600" cy="4924425"/>
          </a:xfrm>
        </p:spPr>
        <p:txBody>
          <a:bodyPr/>
          <a:lstStyle/>
          <a:p>
            <a:pPr algn="just">
              <a:buFontTx/>
              <a:buNone/>
            </a:pPr>
            <a:r>
              <a:rPr lang="en-GB" altLang="ja-JP" sz="2400" u="sng">
                <a:solidFill>
                  <a:schemeClr val="accent2"/>
                </a:solidFill>
                <a:ea typeface="ＭＳ Ｐゴシック" pitchFamily="34" charset="-128"/>
              </a:rPr>
              <a:t>Magnetic helicity</a:t>
            </a:r>
            <a:r>
              <a:rPr lang="en-GB" altLang="ja-JP" sz="240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</a:p>
          <a:p>
            <a:pPr algn="just"/>
            <a:r>
              <a:rPr lang="en-GB" altLang="ja-JP" sz="2400">
                <a:solidFill>
                  <a:schemeClr val="accent2"/>
                </a:solidFill>
                <a:ea typeface="ＭＳ Ｐゴシック" pitchFamily="34" charset="-128"/>
              </a:rPr>
              <a:t>inviscid invariant in MHD</a:t>
            </a:r>
          </a:p>
          <a:p>
            <a:pPr algn="just">
              <a:buFontTx/>
              <a:buNone/>
            </a:pPr>
            <a:endParaRPr lang="en-GB" altLang="ja-JP" sz="2400" u="sng">
              <a:ea typeface="ＭＳ Ｐゴシック" pitchFamily="34" charset="-128"/>
            </a:endParaRPr>
          </a:p>
          <a:p>
            <a:pPr algn="just">
              <a:buFontTx/>
              <a:buNone/>
            </a:pPr>
            <a:r>
              <a:rPr lang="en-GB" altLang="ja-JP" sz="2400" u="sng">
                <a:solidFill>
                  <a:srgbClr val="FF0000"/>
                </a:solidFill>
                <a:ea typeface="ＭＳ Ｐゴシック" pitchFamily="34" charset="-128"/>
              </a:rPr>
              <a:t>Current helicity</a:t>
            </a:r>
            <a:r>
              <a:rPr lang="en-GB" altLang="ja-JP" sz="240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  <a:p>
            <a:pPr algn="just">
              <a:buFontTx/>
              <a:buNone/>
            </a:pPr>
            <a:r>
              <a:rPr lang="en-GB" altLang="ja-JP" sz="2400">
                <a:solidFill>
                  <a:srgbClr val="FF0000"/>
                </a:solidFill>
                <a:ea typeface="ＭＳ Ｐゴシック" pitchFamily="34" charset="-128"/>
              </a:rPr>
              <a:t>observational proxy of mean magnetic helicity in solar active regions (Zhang et al. 2012)</a:t>
            </a:r>
          </a:p>
          <a:p>
            <a:pPr algn="just">
              <a:buFontTx/>
              <a:buNone/>
            </a:pPr>
            <a:endParaRPr lang="en-GB" altLang="ja-JP" sz="2400">
              <a:ea typeface="ＭＳ Ｐゴシック" pitchFamily="34" charset="-128"/>
            </a:endParaRPr>
          </a:p>
          <a:p>
            <a:pPr algn="just"/>
            <a:endParaRPr lang="en-GB" altLang="ja-JP" sz="2400">
              <a:ea typeface="ＭＳ Ｐゴシック" pitchFamily="34" charset="-128"/>
            </a:endParaRPr>
          </a:p>
          <a:p>
            <a:pPr algn="just"/>
            <a:r>
              <a:rPr lang="en-GB" altLang="ja-JP" sz="2400">
                <a:solidFill>
                  <a:srgbClr val="CC0066"/>
                </a:solidFill>
                <a:ea typeface="ＭＳ Ｐゴシック" pitchFamily="34" charset="-128"/>
              </a:rPr>
              <a:t>signature of the alpha-effect (Seehafer 1994)</a:t>
            </a:r>
          </a:p>
          <a:p>
            <a:pPr algn="just">
              <a:buFontTx/>
              <a:buNone/>
            </a:pPr>
            <a:r>
              <a:rPr lang="en-GB" altLang="ja-JP">
                <a:ea typeface="ＭＳ Ｐゴシック" pitchFamily="34" charset="-128"/>
              </a:rPr>
              <a:t> 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420938"/>
            <a:ext cx="439261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300663"/>
            <a:ext cx="547211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860800"/>
            <a:ext cx="5035550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268413"/>
            <a:ext cx="3816350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b="1" dirty="0" smtClean="0">
                <a:ea typeface="ＭＳ Ｐゴシック" pitchFamily="34" charset="-128"/>
              </a:rPr>
              <a:t>Distributions over magnetic field strength  &amp; inclination</a:t>
            </a:r>
            <a:endParaRPr kumimoji="1" lang="ja-JP" altLang="en-US" sz="3600" b="1" dirty="0" smtClean="0">
              <a:ea typeface="ＭＳ Ｐゴシック" pitchFamily="34" charset="-128"/>
            </a:endParaRPr>
          </a:p>
        </p:txBody>
      </p:sp>
      <p:pic>
        <p:nvPicPr>
          <p:cNvPr id="22531" name="コンテンツ プレースホルダー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48"/>
          <a:stretch/>
        </p:blipFill>
        <p:spPr>
          <a:xfrm>
            <a:off x="2195736" y="4077072"/>
            <a:ext cx="6477000" cy="2881312"/>
          </a:xfrm>
        </p:spPr>
      </p:pic>
      <p:pic>
        <p:nvPicPr>
          <p:cNvPr id="6" name="コンテンツ プレースホルダ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35"/>
          <a:stretch>
            <a:fillRect/>
          </a:stretch>
        </p:blipFill>
        <p:spPr bwMode="auto">
          <a:xfrm>
            <a:off x="2246613" y="1327874"/>
            <a:ext cx="6359549" cy="285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11560" y="4611687"/>
            <a:ext cx="144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example </a:t>
            </a:r>
            <a:r>
              <a:rPr lang="en-US" altLang="ja-JP" sz="2000" b="1" dirty="0" smtClean="0"/>
              <a:t>20061104_035016 (active region)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2060848"/>
            <a:ext cx="144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example </a:t>
            </a:r>
            <a:r>
              <a:rPr lang="en-US" altLang="ja-JP" sz="2000" b="1" dirty="0" smtClean="0"/>
              <a:t>20061122_150221</a:t>
            </a:r>
          </a:p>
          <a:p>
            <a:r>
              <a:rPr kumimoji="1" lang="en-US" altLang="ja-JP" sz="2000" b="1" dirty="0" smtClean="0"/>
              <a:t>(quiet region)</a:t>
            </a:r>
            <a:endParaRPr kumimoji="1" lang="ja-JP" altLang="en-US" sz="2000" dirty="0"/>
          </a:p>
        </p:txBody>
      </p:sp>
      <p:sp>
        <p:nvSpPr>
          <p:cNvPr id="3" name="正方形/長方形 2"/>
          <p:cNvSpPr/>
          <p:nvPr/>
        </p:nvSpPr>
        <p:spPr bwMode="auto">
          <a:xfrm>
            <a:off x="8244408" y="1628800"/>
            <a:ext cx="36175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75871" y="1583500"/>
            <a:ext cx="522900" cy="254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70G</a:t>
            </a:r>
            <a:endParaRPr kumimoji="1" lang="ja-JP" altLang="en-US" sz="1400" dirty="0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294101" y="4365104"/>
            <a:ext cx="36175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25564" y="4319804"/>
            <a:ext cx="522900" cy="254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70G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b="1" dirty="0" smtClean="0">
                <a:ea typeface="ＭＳ Ｐゴシック" pitchFamily="34" charset="-128"/>
              </a:rPr>
              <a:t>Distribution over B</a:t>
            </a:r>
            <a:r>
              <a:rPr kumimoji="1" lang="en-US" altLang="ja-JP" sz="4000" b="1" baseline="-25000" dirty="0" smtClean="0">
                <a:ea typeface="ＭＳ Ｐゴシック" pitchFamily="34" charset="-128"/>
              </a:rPr>
              <a:t>L</a:t>
            </a:r>
            <a:r>
              <a:rPr kumimoji="1" lang="en-US" altLang="ja-JP" sz="4000" b="1" dirty="0" smtClean="0">
                <a:ea typeface="ＭＳ Ｐゴシック" pitchFamily="34" charset="-128"/>
              </a:rPr>
              <a:t> and </a:t>
            </a:r>
            <a:r>
              <a:rPr kumimoji="1" lang="en-US" altLang="ja-JP" sz="4000" b="1" dirty="0" err="1" smtClean="0">
                <a:ea typeface="ＭＳ Ｐゴシック" pitchFamily="34" charset="-128"/>
              </a:rPr>
              <a:t>B</a:t>
            </a:r>
            <a:r>
              <a:rPr kumimoji="1" lang="en-US" altLang="ja-JP" sz="4000" b="1" baseline="-25000" dirty="0" err="1" smtClean="0">
                <a:ea typeface="ＭＳ Ｐゴシック" pitchFamily="34" charset="-128"/>
              </a:rPr>
              <a:t>t</a:t>
            </a:r>
            <a:r>
              <a:rPr kumimoji="1" lang="en-US" altLang="ja-JP" sz="4000" b="1" dirty="0" smtClean="0">
                <a:ea typeface="ＭＳ Ｐゴシック" pitchFamily="34" charset="-128"/>
              </a:rPr>
              <a:t> field strength &amp; inclination</a:t>
            </a:r>
            <a:endParaRPr lang="ru-RU" sz="4000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0"/>
          <a:stretch/>
        </p:blipFill>
        <p:spPr>
          <a:xfrm>
            <a:off x="1475655" y="4293096"/>
            <a:ext cx="2867025" cy="252697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0"/>
          <a:stretch/>
        </p:blipFill>
        <p:spPr>
          <a:xfrm>
            <a:off x="4716016" y="4293096"/>
            <a:ext cx="2867025" cy="252697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484784"/>
            <a:ext cx="2867025" cy="286702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2867025" cy="2867025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 bwMode="auto">
          <a:xfrm>
            <a:off x="6357912" y="4725144"/>
            <a:ext cx="0" cy="158417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線コネクタ 9"/>
          <p:cNvCxnSpPr/>
          <p:nvPr/>
        </p:nvCxnSpPr>
        <p:spPr bwMode="auto">
          <a:xfrm>
            <a:off x="5508104" y="5949280"/>
            <a:ext cx="187220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線コネクタ 12"/>
          <p:cNvCxnSpPr/>
          <p:nvPr/>
        </p:nvCxnSpPr>
        <p:spPr bwMode="auto">
          <a:xfrm>
            <a:off x="5357440" y="3501008"/>
            <a:ext cx="222560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テキスト ボックス 11"/>
          <p:cNvSpPr txBox="1"/>
          <p:nvPr/>
        </p:nvSpPr>
        <p:spPr>
          <a:xfrm>
            <a:off x="7727056" y="331634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</a:t>
            </a:r>
            <a:r>
              <a:rPr kumimoji="1" lang="en-US" altLang="ja-JP" baseline="-25000" dirty="0" err="1" smtClean="0"/>
              <a:t>l</a:t>
            </a:r>
            <a:r>
              <a:rPr kumimoji="1" lang="en-US" altLang="ja-JP" dirty="0" smtClean="0"/>
              <a:t>=5G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24328" y="576461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</a:t>
            </a:r>
            <a:r>
              <a:rPr kumimoji="1" lang="en-US" altLang="ja-JP" baseline="-25000" dirty="0" err="1" smtClean="0"/>
              <a:t>l</a:t>
            </a:r>
            <a:r>
              <a:rPr kumimoji="1" lang="en-US" altLang="ja-JP" dirty="0" smtClean="0"/>
              <a:t>=5G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57526" y="471585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</a:t>
            </a:r>
            <a:r>
              <a:rPr kumimoji="1" lang="en-US" altLang="ja-JP" baseline="-25000" dirty="0" err="1" smtClean="0"/>
              <a:t>t</a:t>
            </a:r>
            <a:r>
              <a:rPr kumimoji="1" lang="en-US" altLang="ja-JP" dirty="0" smtClean="0"/>
              <a:t>=70G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9511" y="3356992"/>
            <a:ext cx="144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example </a:t>
            </a:r>
            <a:r>
              <a:rPr lang="en-US" altLang="ja-JP" sz="2000" b="1" dirty="0" smtClean="0"/>
              <a:t>20061104_035016 (active region)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ja-JP" smtClean="0">
                <a:solidFill>
                  <a:srgbClr val="FF0000"/>
                </a:solidFill>
                <a:ea typeface="ＭＳ Ｐゴシック" pitchFamily="34" charset="-128"/>
              </a:rPr>
              <a:t>Resolving 180 degree ambiguity</a:t>
            </a:r>
            <a:endParaRPr kumimoji="1" lang="ja-JP" altLang="en-US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4579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kumimoji="1" lang="en-US" altLang="ja-JP" dirty="0" smtClean="0">
                <a:ea typeface="ＭＳ Ｐゴシック" pitchFamily="34" charset="-128"/>
              </a:rPr>
              <a:t>Disambiguation method</a:t>
            </a:r>
          </a:p>
          <a:p>
            <a:pPr lvl="1" eaLnBrk="1" hangingPunct="1"/>
            <a:r>
              <a:rPr kumimoji="1" lang="en-US" altLang="ja-JP" dirty="0" smtClean="0">
                <a:ea typeface="ＭＳ Ｐゴシック" pitchFamily="34" charset="-128"/>
              </a:rPr>
              <a:t>Combination of potential field approximation (fast) and slower </a:t>
            </a:r>
            <a:r>
              <a:rPr lang="en-US" altLang="ja-JP" dirty="0" smtClean="0">
                <a:ea typeface="ＭＳ Ｐゴシック" pitchFamily="34" charset="-128"/>
              </a:rPr>
              <a:t>non-potential magnetic field calculation method (NPFC: </a:t>
            </a:r>
            <a:r>
              <a:rPr lang="en-US" altLang="ja-JP" dirty="0" err="1" smtClean="0">
                <a:ea typeface="ＭＳ Ｐゴシック" pitchFamily="34" charset="-128"/>
              </a:rPr>
              <a:t>Georgoulis</a:t>
            </a:r>
            <a:r>
              <a:rPr lang="en-US" altLang="ja-JP" dirty="0" smtClean="0">
                <a:ea typeface="ＭＳ Ｐゴシック" pitchFamily="34" charset="-128"/>
              </a:rPr>
              <a:t> 2005 – see also Metcalf et al.</a:t>
            </a:r>
            <a:r>
              <a:rPr lang="ja-JP" altLang="en-US" dirty="0" smtClean="0">
                <a:ea typeface="ＭＳ Ｐゴシック" pitchFamily="34" charset="-128"/>
              </a:rPr>
              <a:t> </a:t>
            </a:r>
            <a:r>
              <a:rPr lang="en-US" altLang="ja-JP" dirty="0" smtClean="0">
                <a:ea typeface="ＭＳ Ｐゴシック" pitchFamily="34" charset="-128"/>
              </a:rPr>
              <a:t>2006)</a:t>
            </a:r>
          </a:p>
          <a:p>
            <a:pPr lvl="2" eaLnBrk="1" hangingPunct="1"/>
            <a:r>
              <a:rPr lang="en-US" altLang="ja-JP" dirty="0" smtClean="0">
                <a:ea typeface="ＭＳ Ｐゴシック" pitchFamily="34" charset="-128"/>
              </a:rPr>
              <a:t>Weak field (&lt;300G): potential</a:t>
            </a:r>
          </a:p>
          <a:p>
            <a:pPr lvl="2" eaLnBrk="1" hangingPunct="1"/>
            <a:r>
              <a:rPr lang="en-US" altLang="ja-JP" dirty="0" smtClean="0">
                <a:ea typeface="ＭＳ Ｐゴシック" pitchFamily="34" charset="-128"/>
              </a:rPr>
              <a:t>Strong field (&gt;300G): NPFC with 1” resolution</a:t>
            </a:r>
          </a:p>
          <a:p>
            <a:pPr lvl="2" eaLnBrk="1" hangingPunct="1"/>
            <a:r>
              <a:rPr lang="en-US" altLang="ja-JP" dirty="0" smtClean="0">
                <a:ea typeface="ＭＳ Ｐゴシック" pitchFamily="34" charset="-128"/>
              </a:rPr>
              <a:t>metrics… (cf. </a:t>
            </a:r>
            <a:r>
              <a:rPr lang="en-US" altLang="ja-JP" dirty="0" err="1" smtClean="0">
                <a:ea typeface="ＭＳ Ｐゴシック" pitchFamily="34" charset="-128"/>
              </a:rPr>
              <a:t>Georgoulis</a:t>
            </a:r>
            <a:r>
              <a:rPr lang="en-US" altLang="ja-JP" dirty="0" smtClean="0">
                <a:ea typeface="ＭＳ Ｐゴシック" pitchFamily="34" charset="-128"/>
              </a:rPr>
              <a:t> 2012)</a:t>
            </a:r>
          </a:p>
          <a:p>
            <a:pPr marL="457200" lvl="1" indent="0" eaLnBrk="1" hangingPunct="1">
              <a:buNone/>
            </a:pPr>
            <a:endParaRPr lang="en-US" altLang="ja-JP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FF0000"/>
                </a:solidFill>
                <a:ea typeface="ＭＳ Ｐゴシック" pitchFamily="34" charset="-128"/>
              </a:rPr>
              <a:t>Example of disambiguation</a:t>
            </a:r>
            <a:endParaRPr kumimoji="1" lang="ja-JP" altLang="en-US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11"/>
          <a:stretch>
            <a:fillRect/>
          </a:stretch>
        </p:blipFill>
        <p:spPr>
          <a:xfrm>
            <a:off x="1168400" y="1600200"/>
            <a:ext cx="6807200" cy="4525963"/>
          </a:xfrm>
        </p:spPr>
      </p:pic>
      <p:sp>
        <p:nvSpPr>
          <p:cNvPr id="25604" name="テキスト ボックス 3"/>
          <p:cNvSpPr txBox="1">
            <a:spLocks noChangeArrowheads="1"/>
          </p:cNvSpPr>
          <p:nvPr/>
        </p:nvSpPr>
        <p:spPr bwMode="auto">
          <a:xfrm rot="-5400000">
            <a:off x="-219868" y="2437606"/>
            <a:ext cx="212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ja-JP"/>
              <a:t>Potential field </a:t>
            </a:r>
          </a:p>
          <a:p>
            <a:pPr algn="ctr" eaLnBrk="1" hangingPunct="1"/>
            <a:r>
              <a:rPr lang="en-US" altLang="ja-JP"/>
              <a:t>approximation only</a:t>
            </a:r>
            <a:endParaRPr lang="ja-JP" altLang="en-US"/>
          </a:p>
        </p:txBody>
      </p:sp>
      <p:sp>
        <p:nvSpPr>
          <p:cNvPr id="25605" name="テキスト ボックス 6"/>
          <p:cNvSpPr txBox="1">
            <a:spLocks noChangeArrowheads="1"/>
          </p:cNvSpPr>
          <p:nvPr/>
        </p:nvSpPr>
        <p:spPr bwMode="auto">
          <a:xfrm rot="-5400000">
            <a:off x="-303212" y="4849813"/>
            <a:ext cx="2332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ja-JP"/>
              <a:t>Potential field+NPFC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FF0000"/>
                </a:solidFill>
                <a:ea typeface="ＭＳ Ｐゴシック" pitchFamily="34" charset="-128"/>
              </a:rPr>
              <a:t>Filtering of unreliable pixels</a:t>
            </a:r>
            <a:endParaRPr kumimoji="1" lang="ja-JP" altLang="en-US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50179" name="コンテンツ プレースホルダー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kumimoji="1" lang="en-US" altLang="ja-JP" dirty="0" smtClean="0">
                <a:ea typeface="ＭＳ Ｐゴシック" pitchFamily="34" charset="-128"/>
              </a:rPr>
              <a:t>Excluded pixels for calculation</a:t>
            </a:r>
          </a:p>
          <a:p>
            <a:pPr lvl="1"/>
            <a:r>
              <a:rPr kumimoji="1" lang="en-US" altLang="ja-JP" dirty="0" smtClean="0">
                <a:ea typeface="ＭＳ Ｐゴシック" pitchFamily="34" charset="-128"/>
              </a:rPr>
              <a:t>Inclination angle is almost 0°or 180°</a:t>
            </a:r>
          </a:p>
          <a:p>
            <a:pPr lvl="1"/>
            <a:r>
              <a:rPr kumimoji="1" lang="en-US" altLang="ja-JP" dirty="0" smtClean="0">
                <a:ea typeface="ＭＳ Ｐゴシック" pitchFamily="34" charset="-128"/>
              </a:rPr>
              <a:t>Filling Factor (</a:t>
            </a:r>
            <a:r>
              <a:rPr lang="en-US" altLang="ja-JP" dirty="0" smtClean="0">
                <a:ea typeface="ＭＳ Ｐゴシック" pitchFamily="34" charset="-128"/>
              </a:rPr>
              <a:t>magnetic filling fraction</a:t>
            </a:r>
            <a:r>
              <a:rPr kumimoji="1" lang="en-US" altLang="ja-JP" dirty="0" smtClean="0">
                <a:ea typeface="ＭＳ Ｐゴシック" pitchFamily="34" charset="-128"/>
              </a:rPr>
              <a:t>)=0</a:t>
            </a:r>
          </a:p>
          <a:p>
            <a:pPr lvl="1"/>
            <a:r>
              <a:rPr kumimoji="1" lang="en-US" altLang="ja-JP" dirty="0" smtClean="0">
                <a:ea typeface="ＭＳ Ｐゴシック" pitchFamily="34" charset="-128"/>
              </a:rPr>
              <a:t>Erroneously-disambiguated pixels</a:t>
            </a:r>
          </a:p>
          <a:p>
            <a:pPr lvl="2"/>
            <a:r>
              <a:rPr kumimoji="1" lang="en-US" altLang="ja-JP" dirty="0" smtClean="0">
                <a:ea typeface="ＭＳ Ｐゴシック" pitchFamily="34" charset="-128"/>
              </a:rPr>
              <a:t>By-pixel difference in azimuth: 160°&lt;|</a:t>
            </a:r>
            <a:r>
              <a:rPr kumimoji="1" lang="el-GR" altLang="ja-JP" dirty="0" smtClean="0">
                <a:ea typeface="MS Mincho" pitchFamily="49" charset="-128"/>
              </a:rPr>
              <a:t>Δφ</a:t>
            </a:r>
            <a:r>
              <a:rPr kumimoji="1" lang="en-US" altLang="ja-JP" dirty="0" smtClean="0">
                <a:ea typeface="MS Mincho" pitchFamily="49" charset="-128"/>
              </a:rPr>
              <a:t>|</a:t>
            </a:r>
            <a:r>
              <a:rPr kumimoji="1" lang="en-US" altLang="ja-JP" dirty="0" smtClean="0">
                <a:ea typeface="ＭＳ Ｐゴシック" pitchFamily="34" charset="-128"/>
              </a:rPr>
              <a:t>&lt; 200°</a:t>
            </a:r>
          </a:p>
          <a:p>
            <a:pPr lvl="2"/>
            <a:r>
              <a:rPr kumimoji="1" lang="en-US" altLang="ja-JP" dirty="0" smtClean="0">
                <a:ea typeface="ＭＳ Ｐゴシック" pitchFamily="34" charset="-128"/>
              </a:rPr>
              <a:t>Spurious derivatives |Curl(B)z|&gt;3×10</a:t>
            </a:r>
            <a:r>
              <a:rPr kumimoji="1" lang="en-US" altLang="ja-JP" baseline="30000" dirty="0" smtClean="0">
                <a:ea typeface="ＭＳ Ｐゴシック" pitchFamily="34" charset="-128"/>
              </a:rPr>
              <a:t>-3</a:t>
            </a:r>
            <a:r>
              <a:rPr kumimoji="1" lang="en-US" altLang="ja-JP" dirty="0" smtClean="0">
                <a:ea typeface="ＭＳ Ｐゴシック" pitchFamily="34" charset="-128"/>
              </a:rPr>
              <a:t> [G/m]</a:t>
            </a:r>
          </a:p>
          <a:p>
            <a:pPr lvl="3"/>
            <a:r>
              <a:rPr kumimoji="1" lang="en-US" altLang="ja-JP" dirty="0" smtClean="0">
                <a:ea typeface="ＭＳ Ｐゴシック" pitchFamily="34" charset="-128"/>
              </a:rPr>
              <a:t>Corresponding approximately |</a:t>
            </a:r>
            <a:r>
              <a:rPr kumimoji="1" lang="el-GR" altLang="ja-JP" dirty="0" smtClean="0">
                <a:ea typeface="MS Mincho" pitchFamily="49" charset="-128"/>
              </a:rPr>
              <a:t>Δ</a:t>
            </a:r>
            <a:r>
              <a:rPr kumimoji="1" lang="en-US" altLang="ja-JP" dirty="0" err="1" smtClean="0">
                <a:ea typeface="MS Mincho" pitchFamily="49" charset="-128"/>
              </a:rPr>
              <a:t>Bx,y</a:t>
            </a:r>
            <a:r>
              <a:rPr kumimoji="1" lang="en-US" altLang="ja-JP" dirty="0" smtClean="0">
                <a:ea typeface="MS Mincho" pitchFamily="49" charset="-128"/>
              </a:rPr>
              <a:t>|&gt;700G</a:t>
            </a:r>
          </a:p>
          <a:p>
            <a:pPr lvl="2"/>
            <a:r>
              <a:rPr kumimoji="1" lang="en-US" altLang="ja-JP" dirty="0" smtClean="0">
                <a:ea typeface="ＭＳ Ｐゴシック" pitchFamily="34" charset="-128"/>
              </a:rPr>
              <a:t>Difference between each value of </a:t>
            </a:r>
            <a:r>
              <a:rPr kumimoji="1" lang="en-US" altLang="ja-JP" dirty="0" err="1" smtClean="0">
                <a:ea typeface="ＭＳ Ｐゴシック" pitchFamily="34" charset="-128"/>
              </a:rPr>
              <a:t>Bx</a:t>
            </a:r>
            <a:r>
              <a:rPr kumimoji="1" lang="en-US" altLang="ja-JP" dirty="0" smtClean="0">
                <a:ea typeface="ＭＳ Ｐゴシック" pitchFamily="34" charset="-128"/>
              </a:rPr>
              <a:t>, By </a:t>
            </a:r>
          </a:p>
          <a:p>
            <a:pPr marL="914400" lvl="2" indent="0">
              <a:buNone/>
            </a:pPr>
            <a:r>
              <a:rPr kumimoji="1" lang="en-US" altLang="ja-JP" dirty="0" smtClean="0">
                <a:ea typeface="ＭＳ Ｐゴシック" pitchFamily="34" charset="-128"/>
              </a:rPr>
              <a:t>and its 3-pixel median &lt; 100G </a:t>
            </a:r>
          </a:p>
          <a:p>
            <a:pPr lvl="3"/>
            <a:endParaRPr kumimoji="1" lang="ja-JP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  <a:ea typeface="ＭＳ Ｐゴシック" pitchFamily="34" charset="-128"/>
              </a:rPr>
              <a:t>Example of pixel filtering by azimuth </a:t>
            </a:r>
            <a:br>
              <a:rPr kumimoji="1" lang="en-US" altLang="ja-JP" sz="3200" b="1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kumimoji="1" lang="en-US" altLang="ja-JP" sz="3200" b="1" dirty="0" smtClean="0">
                <a:solidFill>
                  <a:srgbClr val="FF0000"/>
                </a:solidFill>
                <a:ea typeface="ＭＳ Ｐゴシック" pitchFamily="34" charset="-128"/>
              </a:rPr>
              <a:t>by-pixel difference (within the red lines)</a:t>
            </a:r>
            <a:endParaRPr kumimoji="1" lang="ja-JP" altLang="en-US" sz="3200" b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340768"/>
            <a:ext cx="5040312" cy="5040312"/>
          </a:xfr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4065225" y="638132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ea typeface="MS Mincho" pitchFamily="49" charset="-128"/>
              </a:rPr>
              <a:t>d</a:t>
            </a:r>
            <a:r>
              <a:rPr lang="el-GR" altLang="ja-JP" dirty="0">
                <a:ea typeface="MS Mincho" pitchFamily="49" charset="-128"/>
              </a:rPr>
              <a:t>φ</a:t>
            </a:r>
            <a:r>
              <a:rPr lang="en-US" altLang="ja-JP" dirty="0" smtClean="0">
                <a:ea typeface="MS Mincho" pitchFamily="49" charset="-128"/>
              </a:rPr>
              <a:t>/dx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87624" y="3645024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ea typeface="MS Mincho" pitchFamily="49" charset="-128"/>
              </a:rPr>
              <a:t>d</a:t>
            </a:r>
            <a:r>
              <a:rPr lang="el-GR" altLang="ja-JP" dirty="0">
                <a:ea typeface="MS Mincho" pitchFamily="49" charset="-128"/>
              </a:rPr>
              <a:t>φ</a:t>
            </a:r>
            <a:r>
              <a:rPr lang="en-US" altLang="ja-JP" dirty="0" smtClean="0">
                <a:ea typeface="MS Mincho" pitchFamily="49" charset="-128"/>
              </a:rPr>
              <a:t>/</a:t>
            </a:r>
            <a:r>
              <a:rPr lang="en-US" altLang="ja-JP" dirty="0" err="1" smtClean="0">
                <a:ea typeface="MS Mincho" pitchFamily="49" charset="-128"/>
              </a:rPr>
              <a:t>dy</a:t>
            </a:r>
            <a:endParaRPr kumimoji="1" lang="ja-JP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>
                <a:ea typeface="ＭＳ Ｐゴシック" pitchFamily="34" charset="-128"/>
              </a:rPr>
              <a:t>Histogram of (curl B)z</a:t>
            </a:r>
            <a:endParaRPr kumimoji="1" lang="ja-JP" altLang="en-US" smtClean="0">
              <a:ea typeface="ＭＳ Ｐゴシック" pitchFamily="34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2627784" y="1187460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Without and with multiplying filling factor</a:t>
            </a:r>
            <a:endParaRPr kumimoji="1" lang="ja-JP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>
                <a:ea typeface="ＭＳ Ｐゴシック" pitchFamily="34" charset="-128"/>
              </a:rPr>
              <a:t>Histogram of (curl B)z</a:t>
            </a:r>
            <a:endParaRPr kumimoji="1" lang="ja-JP" altLang="en-US" smtClean="0">
              <a:ea typeface="ＭＳ Ｐゴシック" pitchFamily="34" charset="-128"/>
            </a:endParaRP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8213" y="1608138"/>
            <a:ext cx="7242175" cy="4525962"/>
          </a:xfrm>
          <a:noFill/>
        </p:spPr>
      </p:pic>
      <p:cxnSp>
        <p:nvCxnSpPr>
          <p:cNvPr id="28676" name="直線コネクタ 5"/>
          <p:cNvCxnSpPr>
            <a:cxnSpLocks noChangeShapeType="1"/>
          </p:cNvCxnSpPr>
          <p:nvPr/>
        </p:nvCxnSpPr>
        <p:spPr bwMode="auto">
          <a:xfrm>
            <a:off x="1476375" y="2636838"/>
            <a:ext cx="65516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77" name="直線コネクタ 7"/>
          <p:cNvCxnSpPr>
            <a:cxnSpLocks noChangeShapeType="1"/>
          </p:cNvCxnSpPr>
          <p:nvPr/>
        </p:nvCxnSpPr>
        <p:spPr bwMode="auto">
          <a:xfrm>
            <a:off x="1403350" y="2852738"/>
            <a:ext cx="66246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78" name="直線コネクタ 10"/>
          <p:cNvCxnSpPr>
            <a:cxnSpLocks noChangeShapeType="1"/>
          </p:cNvCxnSpPr>
          <p:nvPr/>
        </p:nvCxnSpPr>
        <p:spPr bwMode="auto">
          <a:xfrm>
            <a:off x="4572000" y="1773238"/>
            <a:ext cx="0" cy="403225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79" name="直線コネクタ 12"/>
          <p:cNvCxnSpPr>
            <a:cxnSpLocks noChangeShapeType="1"/>
          </p:cNvCxnSpPr>
          <p:nvPr/>
        </p:nvCxnSpPr>
        <p:spPr bwMode="auto">
          <a:xfrm>
            <a:off x="4859338" y="1773238"/>
            <a:ext cx="0" cy="403225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0" name="直線コネクタ 15"/>
          <p:cNvCxnSpPr>
            <a:cxnSpLocks noChangeShapeType="1"/>
          </p:cNvCxnSpPr>
          <p:nvPr/>
        </p:nvCxnSpPr>
        <p:spPr bwMode="auto">
          <a:xfrm>
            <a:off x="4716463" y="1773238"/>
            <a:ext cx="0" cy="40322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81" name="テキスト ボックス 14"/>
          <p:cNvSpPr txBox="1">
            <a:spLocks noChangeArrowheads="1"/>
          </p:cNvSpPr>
          <p:nvPr/>
        </p:nvSpPr>
        <p:spPr bwMode="auto">
          <a:xfrm>
            <a:off x="4932363" y="1989138"/>
            <a:ext cx="184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eaLnBrk="1" hangingPunct="1"/>
            <a:r>
              <a:rPr lang="el-GR" altLang="ja-JP"/>
              <a:t>σ</a:t>
            </a:r>
            <a:r>
              <a:rPr lang="en-US" altLang="ja-JP"/>
              <a:t>=4×10</a:t>
            </a:r>
            <a:r>
              <a:rPr lang="en-US" altLang="ja-JP" baseline="30000"/>
              <a:t>-4</a:t>
            </a:r>
            <a:r>
              <a:rPr lang="en-US" altLang="ja-JP"/>
              <a:t> [G/m]</a:t>
            </a:r>
          </a:p>
        </p:txBody>
      </p:sp>
      <p:cxnSp>
        <p:nvCxnSpPr>
          <p:cNvPr id="28682" name="直線コネクタ 17"/>
          <p:cNvCxnSpPr>
            <a:cxnSpLocks noChangeShapeType="1"/>
          </p:cNvCxnSpPr>
          <p:nvPr/>
        </p:nvCxnSpPr>
        <p:spPr bwMode="auto">
          <a:xfrm>
            <a:off x="7213600" y="1773238"/>
            <a:ext cx="0" cy="403225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3" name="直線コネクタ 18"/>
          <p:cNvCxnSpPr>
            <a:cxnSpLocks noChangeShapeType="1"/>
          </p:cNvCxnSpPr>
          <p:nvPr/>
        </p:nvCxnSpPr>
        <p:spPr bwMode="auto">
          <a:xfrm>
            <a:off x="2214563" y="1773238"/>
            <a:ext cx="0" cy="403225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827774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>
                <a:ea typeface="ＭＳ Ｐゴシック" pitchFamily="34" charset="-128"/>
              </a:rPr>
              <a:t>Histogram of (curl B)z</a:t>
            </a:r>
            <a:endParaRPr kumimoji="1" lang="ja-JP" altLang="en-US" smtClean="0">
              <a:ea typeface="ＭＳ Ｐゴシック" pitchFamily="34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15" name="正方形/長方形 14"/>
          <p:cNvSpPr/>
          <p:nvPr/>
        </p:nvSpPr>
        <p:spPr bwMode="auto">
          <a:xfrm>
            <a:off x="35496" y="44624"/>
            <a:ext cx="1080120" cy="4046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/>
              <a:t>Revised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091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ja-JP" sz="4000" dirty="0" smtClean="0">
                <a:solidFill>
                  <a:srgbClr val="FF0000"/>
                </a:solidFill>
                <a:ea typeface="ＭＳ Ｐゴシック" charset="-128"/>
              </a:rPr>
              <a:t>Calculation of Helical Parameters </a:t>
            </a:r>
            <a:endParaRPr kumimoji="1" lang="ja-JP" altLang="en-US" sz="4000" dirty="0" smtClean="0">
              <a:solidFill>
                <a:srgbClr val="FF0000"/>
              </a:solidFill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eaLnBrk="1" hangingPunct="1"/>
                <a:r>
                  <a:rPr kumimoji="1" lang="en-US" altLang="ja-JP" dirty="0" smtClean="0">
                    <a:ea typeface="ＭＳ Ｐゴシック" charset="-128"/>
                  </a:rPr>
                  <a:t>(Curl B)z</a:t>
                </a: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ja-JP" b="0" i="0" smtClean="0">
                              <a:latin typeface="Cambria Math"/>
                              <a:ea typeface="ＭＳ Ｐゴシック" charset="-128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kumimoji="1" lang="en-US" altLang="ja-JP" b="0" i="0" smtClean="0">
                              <a:latin typeface="Cambria Math"/>
                              <a:ea typeface="ＭＳ Ｐゴシック" charset="-128"/>
                            </a:rPr>
                            <m:t>Curl</m:t>
                          </m:r>
                          <m: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  <m:t> </m:t>
                          </m:r>
                          <m: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  <m:t>𝐵</m:t>
                          </m:r>
                          <m:r>
                            <m:rPr>
                              <m:nor/>
                            </m:rPr>
                            <a:rPr kumimoji="1" lang="en-US" altLang="ja-JP" b="0" i="0" smtClean="0">
                              <a:latin typeface="Cambria Math"/>
                              <a:ea typeface="ＭＳ Ｐゴシック" charset="-128"/>
                            </a:rPr>
                            <m:t>)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  <m:t>𝑧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  <a:ea typeface="ＭＳ Ｐゴシック" charset="-128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ＭＳ Ｐゴシック" charset="-128"/>
                                </a:rPr>
                                <m:t>𝑑𝐵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ＭＳ Ｐゴシック" charset="-128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  <m:t>𝑑𝑥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/>
                          <a:ea typeface="ＭＳ Ｐゴシック" charset="-128"/>
                        </a:rPr>
                        <m:t>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ＭＳ Ｐゴシック" charset="-128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ＭＳ Ｐゴシック" charset="-128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  <m:t>𝑑𝑦</m:t>
                          </m:r>
                        </m:den>
                      </m:f>
                    </m:oMath>
                  </m:oMathPara>
                </a14:m>
                <a:endParaRPr kumimoji="1" lang="en-US" altLang="ja-JP" dirty="0" smtClean="0">
                  <a:ea typeface="ＭＳ Ｐゴシック" charset="-128"/>
                </a:endParaRPr>
              </a:p>
              <a:p>
                <a:pPr eaLnBrk="1" hangingPunct="1"/>
                <a:r>
                  <a:rPr kumimoji="1" lang="en-US" altLang="ja-JP" dirty="0" smtClean="0">
                    <a:ea typeface="ＭＳ Ｐゴシック" charset="-128"/>
                  </a:rPr>
                  <a:t>Current </a:t>
                </a:r>
                <a:r>
                  <a:rPr kumimoji="1" lang="en-US" altLang="ja-JP" dirty="0" err="1" smtClean="0">
                    <a:ea typeface="ＭＳ Ｐゴシック" charset="-128"/>
                  </a:rPr>
                  <a:t>helicity</a:t>
                </a:r>
                <a:r>
                  <a:rPr kumimoji="1" lang="en-US" altLang="ja-JP" dirty="0" smtClean="0">
                    <a:ea typeface="ＭＳ Ｐゴシック" charset="-128"/>
                  </a:rPr>
                  <a:t> density</a:t>
                </a:r>
                <a:endParaRPr kumimoji="1" lang="en-US" altLang="ja-JP" dirty="0">
                  <a:ea typeface="ＭＳ Ｐゴシック" charset="-128"/>
                </a:endParaRP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  <m:t>𝐶𝑧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  <a:ea typeface="ＭＳ Ｐゴシック" charset="-128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ja-JP" b="0" i="0" smtClean="0">
                              <a:latin typeface="Cambria Math"/>
                              <a:ea typeface="ＭＳ Ｐゴシック" charset="-128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kumimoji="1" lang="en-US" altLang="ja-JP" b="0" i="0" smtClean="0">
                              <a:latin typeface="Cambria Math"/>
                              <a:ea typeface="ＭＳ Ｐゴシック" charset="-128"/>
                            </a:rPr>
                            <m:t>Curl</m:t>
                          </m:r>
                          <m: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  <m:t> </m:t>
                          </m:r>
                          <m: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  <m:t>𝐵</m:t>
                          </m:r>
                          <m:r>
                            <m:rPr>
                              <m:nor/>
                            </m:rPr>
                            <a:rPr kumimoji="1" lang="en-US" altLang="ja-JP" b="0" i="0" smtClean="0">
                              <a:latin typeface="Cambria Math"/>
                              <a:ea typeface="ＭＳ Ｐゴシック" charset="-128"/>
                            </a:rPr>
                            <m:t>)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  <m:t>𝑧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kumimoji="1" lang="en-US" altLang="ja-JP" dirty="0" smtClean="0">
                  <a:ea typeface="ＭＳ Ｐゴシック" charset="-128"/>
                </a:endParaRPr>
              </a:p>
              <a:p>
                <a:pPr eaLnBrk="1" hangingPunct="1"/>
                <a:r>
                  <a:rPr kumimoji="1" lang="en-US" altLang="ja-JP" dirty="0" smtClean="0">
                    <a:ea typeface="ＭＳ Ｐゴシック" charset="-128"/>
                  </a:rPr>
                  <a:t>Twist</a:t>
                </a:r>
              </a:p>
              <a:p>
                <a:pPr lvl="1" eaLnBrk="1" hangingPunct="1"/>
                <a:r>
                  <a:rPr kumimoji="1" lang="en-US" altLang="ja-JP" dirty="0" smtClean="0">
                    <a:ea typeface="ＭＳ Ｐゴシック" charset="-128"/>
                  </a:rPr>
                  <a:t>Local twist </a:t>
                </a:r>
                <a:r>
                  <a:rPr kumimoji="1" lang="en-US" altLang="ja-JP" dirty="0">
                    <a:ea typeface="ＭＳ Ｐゴシック" charset="-128"/>
                  </a:rPr>
                  <a:t>(</a:t>
                </a:r>
                <a:r>
                  <a:rPr kumimoji="1" lang="en-US" altLang="ja-JP" dirty="0" err="1">
                    <a:ea typeface="ＭＳ Ｐゴシック" charset="-128"/>
                  </a:rPr>
                  <a:t>Bao</a:t>
                </a:r>
                <a:r>
                  <a:rPr kumimoji="1" lang="en-US" altLang="ja-JP" dirty="0">
                    <a:ea typeface="ＭＳ Ｐゴシック" charset="-128"/>
                  </a:rPr>
                  <a:t> and Zhang 1998</a:t>
                </a:r>
                <a:r>
                  <a:rPr kumimoji="1" lang="en-US" altLang="ja-JP" dirty="0" smtClean="0">
                    <a:ea typeface="ＭＳ Ｐゴシック" charset="-128"/>
                  </a:rPr>
                  <a:t>)</a:t>
                </a: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kumimoji="1" lang="en-US" altLang="ja-JP" i="1" smtClean="0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SupPr>
                            <m:e>
                              <m:r>
                                <a:rPr kumimoji="1" lang="ja-JP" altLang="en-US" i="1" smtClean="0">
                                  <a:latin typeface="Cambria Math"/>
                                  <a:ea typeface="ＭＳ Ｐゴシック" charset="-128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kumimoji="1" lang="en-US" altLang="ja-JP" b="0" i="1" smtClean="0">
                                  <a:latin typeface="Cambria Math"/>
                                  <a:ea typeface="ＭＳ Ｐゴシック" charset="-128"/>
                                </a:rPr>
                                <m:t>(0)</m:t>
                              </m:r>
                            </m:sup>
                          </m:sSubSup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  <m:t>𝑙𝑜𝑐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  <a:ea typeface="ＭＳ Ｐゴシック" charset="-128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kumimoji="1" lang="en-US" altLang="ja-JP" b="0" i="0" smtClean="0">
                                  <a:latin typeface="Cambria Math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b="0" i="0" smtClean="0">
                                  <a:latin typeface="Cambria Math"/>
                                  <a:ea typeface="ＭＳ Ｐゴシック" charset="-128"/>
                                </a:rPr>
                                <m:t>Curl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ＭＳ Ｐゴシック" charset="-128"/>
                                </a:rPr>
                                <m:t> 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ＭＳ Ｐゴシック" charset="-128"/>
                                </a:rPr>
                                <m:t>𝐵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b="0" i="0" smtClean="0">
                                  <a:latin typeface="Cambria Math"/>
                                  <a:ea typeface="ＭＳ Ｐゴシック" charset="-128"/>
                                </a:rPr>
                                <m:t>)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ＭＳ Ｐゴシック" charset="-128"/>
                                </a:rPr>
                                <m:t>𝑧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  <m:t>/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ＭＳ Ｐゴシック" charset="-128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ＭＳ Ｐゴシック" charset="-128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ja-JP" b="0" dirty="0" smtClean="0">
                  <a:ea typeface="ＭＳ Ｐゴシック" charset="-128"/>
                </a:endParaRPr>
              </a:p>
              <a:p>
                <a:pPr lvl="1" eaLnBrk="1" hangingPunct="1"/>
                <a:r>
                  <a:rPr kumimoji="1" lang="en-US" altLang="ja-JP" dirty="0" smtClean="0">
                    <a:ea typeface="ＭＳ Ｐゴシック" charset="-128"/>
                  </a:rPr>
                  <a:t>Average twist</a:t>
                </a:r>
                <a:r>
                  <a:rPr kumimoji="1" lang="en-US" altLang="ja-JP" dirty="0">
                    <a:ea typeface="ＭＳ Ｐゴシック" charset="-128"/>
                  </a:rPr>
                  <a:t> (</a:t>
                </a:r>
                <a:r>
                  <a:rPr kumimoji="1" lang="en-US" altLang="ja-JP" dirty="0" err="1">
                    <a:ea typeface="ＭＳ Ｐゴシック" charset="-128"/>
                  </a:rPr>
                  <a:t>Hagino</a:t>
                </a:r>
                <a:r>
                  <a:rPr kumimoji="1" lang="en-US" altLang="ja-JP" dirty="0">
                    <a:ea typeface="ＭＳ Ｐゴシック" charset="-128"/>
                  </a:rPr>
                  <a:t> and Sakurai 2004)</a:t>
                </a:r>
                <a:endParaRPr kumimoji="1" lang="en-US" altLang="ja-JP" dirty="0" smtClean="0">
                  <a:ea typeface="ＭＳ Ｐゴシック" charset="-128"/>
                </a:endParaRP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kumimoji="1" lang="en-US" altLang="ja-JP" i="1" smtClean="0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SupPr>
                            <m:e>
                              <m:r>
                                <a:rPr kumimoji="1" lang="ja-JP" altLang="en-US" i="1" smtClean="0">
                                  <a:latin typeface="Cambria Math"/>
                                  <a:ea typeface="ＭＳ Ｐゴシック" charset="-128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kumimoji="1" lang="en-US" altLang="ja-JP" b="0" i="1" smtClean="0">
                                  <a:latin typeface="Cambria Math"/>
                                  <a:ea typeface="ＭＳ Ｐゴシック" charset="-128"/>
                                </a:rPr>
                                <m:t>(1)</m:t>
                              </m:r>
                            </m:sup>
                          </m:sSubSup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  <m:t>𝑎𝑣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  <a:ea typeface="ＭＳ Ｐゴシック" charset="-128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kumimoji="1" lang="en-US" altLang="ja-JP" b="0" i="0" smtClean="0">
                                  <a:latin typeface="Cambria Math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b="0" i="0" smtClean="0">
                                  <a:latin typeface="Cambria Math"/>
                                  <a:ea typeface="ＭＳ Ｐゴシック" charset="-128"/>
                                </a:rPr>
                                <m:t>Curl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ＭＳ Ｐゴシック" charset="-128"/>
                                </a:rPr>
                                <m:t> 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ＭＳ Ｐゴシック" charset="-128"/>
                                </a:rPr>
                                <m:t>𝐵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b="0" i="0" smtClean="0">
                                  <a:latin typeface="Cambria Math"/>
                                  <a:ea typeface="ＭＳ Ｐゴシック" charset="-128"/>
                                </a:rPr>
                                <m:t>)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ＭＳ Ｐゴシック" charset="-128"/>
                                </a:rPr>
                                <m:t>𝑧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kumimoji="1" lang="en-US" altLang="ja-JP" b="0" i="0" smtClean="0">
                              <a:latin typeface="Cambria Math"/>
                              <a:ea typeface="Cambria Math"/>
                            </a:rPr>
                            <m:t>sign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kumimoji="1" lang="en-US" altLang="ja-JP" b="0" i="1" smtClean="0">
                          <a:latin typeface="Cambria Math"/>
                          <a:ea typeface="ＭＳ Ｐゴシック" charset="-128"/>
                        </a:rPr>
                        <m:t>/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/>
                                      <a:ea typeface="ＭＳ Ｐゴシック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/>
                                      <a:ea typeface="ＭＳ Ｐゴシック" charset="-128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/>
                                      <a:ea typeface="ＭＳ Ｐゴシック" charset="-128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1" lang="en-US" altLang="ja-JP" b="0" dirty="0" smtClean="0">
                  <a:ea typeface="ＭＳ Ｐゴシック" charset="-128"/>
                </a:endParaRPr>
              </a:p>
              <a:p>
                <a:pPr lvl="1" eaLnBrk="1" hangingPunct="1"/>
                <a:r>
                  <a:rPr kumimoji="1" lang="en-US" altLang="ja-JP" b="0" dirty="0" smtClean="0">
                    <a:ea typeface="ＭＳ Ｐゴシック" charset="-128"/>
                  </a:rPr>
                  <a:t>Global twist </a:t>
                </a:r>
                <a:r>
                  <a:rPr kumimoji="1" lang="en-US" altLang="ja-JP" dirty="0">
                    <a:ea typeface="ＭＳ Ｐゴシック" charset="-128"/>
                  </a:rPr>
                  <a:t>(</a:t>
                </a:r>
                <a:r>
                  <a:rPr kumimoji="1" lang="en-US" altLang="ja-JP" dirty="0" err="1">
                    <a:ea typeface="ＭＳ Ｐゴシック" charset="-128"/>
                  </a:rPr>
                  <a:t>Tiwari</a:t>
                </a:r>
                <a:r>
                  <a:rPr kumimoji="1" lang="en-US" altLang="ja-JP" dirty="0">
                    <a:ea typeface="ＭＳ Ｐゴシック" charset="-128"/>
                  </a:rPr>
                  <a:t> 2009</a:t>
                </a:r>
                <a:r>
                  <a:rPr kumimoji="1" lang="en-US" altLang="ja-JP" dirty="0" smtClean="0">
                    <a:ea typeface="ＭＳ Ｐゴシック" charset="-128"/>
                  </a:rPr>
                  <a:t>)</a:t>
                </a: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kumimoji="1" lang="en-US" altLang="ja-JP" i="1" smtClean="0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SupPr>
                            <m:e>
                              <m:r>
                                <a:rPr kumimoji="1" lang="ja-JP" altLang="en-US" i="1" smtClean="0">
                                  <a:latin typeface="Cambria Math"/>
                                  <a:ea typeface="ＭＳ Ｐゴシック" charset="-128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kumimoji="1" lang="en-US" altLang="ja-JP" b="0" i="1" smtClean="0">
                                  <a:latin typeface="Cambria Math"/>
                                  <a:ea typeface="ＭＳ Ｐゴシック" charset="-128"/>
                                </a:rPr>
                                <m:t>(2)</m:t>
                              </m:r>
                            </m:sup>
                          </m:sSubSup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  <a:ea typeface="ＭＳ Ｐゴシック" charset="-128"/>
                            </a:rPr>
                            <m:t>𝑔</m:t>
                          </m:r>
                        </m:sub>
                      </m:sSub>
                      <m:r>
                        <a:rPr kumimoji="1" lang="en-US" altLang="ja-JP" i="1">
                          <a:latin typeface="Cambria Math"/>
                          <a:ea typeface="ＭＳ Ｐゴシック" charset="-128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i="1" smtClean="0">
                              <a:latin typeface="Cambria Math"/>
                              <a:ea typeface="ＭＳ Ｐゴシック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/>
                                  <a:ea typeface="ＭＳ Ｐゴシック" charset="-128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/>
                                  <a:ea typeface="ＭＳ Ｐゴシック" charset="-128"/>
                                </a:rPr>
                                <m:t>𝐶𝑧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/>
                          <a:ea typeface="ＭＳ Ｐゴシック" charset="-128"/>
                        </a:rPr>
                        <m:t>/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i="1" smtClean="0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/>
                                      <a:ea typeface="ＭＳ Ｐゴシック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/>
                                      <a:ea typeface="ＭＳ Ｐゴシック" charset="-128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/>
                                      <a:ea typeface="ＭＳ Ｐゴシック" charset="-128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/>
                                  <a:ea typeface="ＭＳ Ｐゴシック" charset="-128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dirty="0" smtClean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16387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6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7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ja-JP" smtClean="0">
                <a:solidFill>
                  <a:srgbClr val="FF0000"/>
                </a:solidFill>
                <a:ea typeface="ＭＳ Ｐゴシック" pitchFamily="34" charset="-128"/>
              </a:rPr>
              <a:t>Plan of the talk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 marL="381000" indent="-381000" eaLnBrk="1" hangingPunct="1">
              <a:lnSpc>
                <a:spcPct val="95000"/>
              </a:lnSpc>
              <a:buFontTx/>
              <a:buNone/>
            </a:pPr>
            <a:r>
              <a:rPr lang="en-GB" altLang="ja-JP" sz="2400" dirty="0" smtClean="0">
                <a:latin typeface="Myriad Web Pro" pitchFamily="34" charset="0"/>
                <a:ea typeface="Gulim" pitchFamily="34" charset="-127"/>
              </a:rPr>
              <a:t>1. Introduction: History of </a:t>
            </a:r>
            <a:r>
              <a:rPr lang="en-GB" altLang="ja-JP" sz="2400" dirty="0" err="1" smtClean="0">
                <a:latin typeface="Myriad Web Pro" pitchFamily="34" charset="0"/>
                <a:ea typeface="Gulim" pitchFamily="34" charset="-127"/>
              </a:rPr>
              <a:t>helicity</a:t>
            </a:r>
            <a:r>
              <a:rPr lang="en-GB" altLang="ja-JP" sz="2400" dirty="0" smtClean="0">
                <a:latin typeface="Myriad Web Pro" pitchFamily="34" charset="0"/>
                <a:ea typeface="Gulim" pitchFamily="34" charset="-127"/>
              </a:rPr>
              <a:t> computation</a:t>
            </a:r>
          </a:p>
          <a:p>
            <a:pPr marL="381000" indent="-381000" eaLnBrk="1" hangingPunct="1">
              <a:lnSpc>
                <a:spcPct val="95000"/>
              </a:lnSpc>
              <a:buFontTx/>
              <a:buNone/>
            </a:pPr>
            <a:r>
              <a:rPr lang="en-GB" altLang="ja-JP" sz="2400" dirty="0" smtClean="0">
                <a:latin typeface="Myriad Web Pro" pitchFamily="34" charset="0"/>
                <a:ea typeface="Gulim" pitchFamily="34" charset="-127"/>
              </a:rPr>
              <a:t>Review of recent studies from </a:t>
            </a:r>
            <a:r>
              <a:rPr lang="en-GB" altLang="ja-JP" sz="2400" dirty="0" err="1" smtClean="0">
                <a:latin typeface="Myriad Web Pro" pitchFamily="34" charset="0"/>
                <a:ea typeface="Gulim" pitchFamily="34" charset="-127"/>
              </a:rPr>
              <a:t>Hinode</a:t>
            </a:r>
            <a:endParaRPr lang="en-GB" altLang="ja-JP" sz="2400" dirty="0" smtClean="0">
              <a:latin typeface="Myriad Web Pro" pitchFamily="34" charset="0"/>
              <a:ea typeface="Gulim" pitchFamily="34" charset="-127"/>
            </a:endParaRPr>
          </a:p>
          <a:p>
            <a:pPr marL="381000" indent="-381000" eaLnBrk="1" hangingPunct="1">
              <a:lnSpc>
                <a:spcPct val="95000"/>
              </a:lnSpc>
              <a:buFontTx/>
              <a:buNone/>
            </a:pPr>
            <a:r>
              <a:rPr lang="en-GB" altLang="ja-JP" sz="2400" dirty="0" smtClean="0">
                <a:latin typeface="Myriad Web Pro" pitchFamily="34" charset="0"/>
                <a:ea typeface="Gulim" pitchFamily="34" charset="-127"/>
              </a:rPr>
              <a:t>2.1. Review of available data for active regions,</a:t>
            </a:r>
            <a:br>
              <a:rPr lang="en-GB" altLang="ja-JP" sz="2400" dirty="0" smtClean="0">
                <a:latin typeface="Myriad Web Pro" pitchFamily="34" charset="0"/>
                <a:ea typeface="Gulim" pitchFamily="34" charset="-127"/>
              </a:rPr>
            </a:br>
            <a:r>
              <a:rPr lang="en-GB" altLang="ja-JP" sz="2400" dirty="0" smtClean="0">
                <a:latin typeface="Myriad Web Pro" pitchFamily="34" charset="0"/>
                <a:ea typeface="Gulim" pitchFamily="34" charset="-127"/>
              </a:rPr>
              <a:t>selection by FOV and strong fields &amp; filling factor (FF)</a:t>
            </a:r>
          </a:p>
          <a:p>
            <a:pPr marL="381000" indent="-381000" eaLnBrk="1" hangingPunct="1">
              <a:lnSpc>
                <a:spcPct val="95000"/>
              </a:lnSpc>
              <a:buFontTx/>
              <a:buNone/>
            </a:pPr>
            <a:r>
              <a:rPr lang="en-GB" altLang="ja-JP" sz="2400" dirty="0" smtClean="0">
                <a:latin typeface="Myriad Web Pro" pitchFamily="34" charset="0"/>
                <a:ea typeface="Gulim" pitchFamily="34" charset="-127"/>
              </a:rPr>
              <a:t>2.2. Sensitivity &amp; errors: cut-off values, FF,=</a:t>
            </a:r>
            <a:br>
              <a:rPr lang="en-GB" altLang="ja-JP" sz="2400" dirty="0" smtClean="0">
                <a:latin typeface="Myriad Web Pro" pitchFamily="34" charset="0"/>
                <a:ea typeface="Gulim" pitchFamily="34" charset="-127"/>
              </a:rPr>
            </a:br>
            <a:r>
              <a:rPr lang="en-GB" altLang="ja-JP" sz="2400" dirty="0" smtClean="0">
                <a:latin typeface="Myriad Web Pro" pitchFamily="34" charset="0"/>
                <a:ea typeface="Gulim" pitchFamily="34" charset="-127"/>
              </a:rPr>
              <a:t>examples, cf. ground-based data</a:t>
            </a:r>
          </a:p>
          <a:p>
            <a:pPr marL="381000" indent="-381000" eaLnBrk="1" hangingPunct="1">
              <a:lnSpc>
                <a:spcPct val="95000"/>
              </a:lnSpc>
              <a:buFontTx/>
              <a:buNone/>
            </a:pPr>
            <a:r>
              <a:rPr lang="en-GB" altLang="ja-JP" sz="2400" dirty="0" smtClean="0">
                <a:latin typeface="Myriad Web Pro" pitchFamily="34" charset="0"/>
                <a:ea typeface="Gulim" pitchFamily="34" charset="-127"/>
              </a:rPr>
              <a:t>2.3. Disambiguation methods. Errors= disambiguation, current errors = examples</a:t>
            </a:r>
          </a:p>
          <a:p>
            <a:pPr marL="381000" indent="-381000" eaLnBrk="1" hangingPunct="1">
              <a:lnSpc>
                <a:spcPct val="95000"/>
              </a:lnSpc>
              <a:buFontTx/>
              <a:buNone/>
            </a:pPr>
            <a:r>
              <a:rPr lang="en-GB" altLang="ja-JP" sz="2400" dirty="0" smtClean="0">
                <a:latin typeface="Myriad Web Pro" pitchFamily="34" charset="0"/>
                <a:ea typeface="Gulim" pitchFamily="34" charset="-127"/>
              </a:rPr>
              <a:t>3. Helical parameters which we compute</a:t>
            </a:r>
          </a:p>
          <a:p>
            <a:pPr marL="381000" indent="-381000" eaLnBrk="1" hangingPunct="1">
              <a:lnSpc>
                <a:spcPct val="95000"/>
              </a:lnSpc>
              <a:buFontTx/>
              <a:buNone/>
            </a:pPr>
            <a:r>
              <a:rPr lang="en-GB" altLang="ja-JP" sz="2400" dirty="0" smtClean="0">
                <a:latin typeface="Myriad Web Pro" pitchFamily="34" charset="0"/>
                <a:ea typeface="Gulim" pitchFamily="34" charset="-127"/>
              </a:rPr>
              <a:t>4. Butterfly diagrams of helical parameters</a:t>
            </a:r>
          </a:p>
          <a:p>
            <a:pPr marL="381000" indent="-381000" eaLnBrk="1" hangingPunct="1">
              <a:lnSpc>
                <a:spcPct val="95000"/>
              </a:lnSpc>
              <a:buFontTx/>
              <a:buNone/>
            </a:pPr>
            <a:r>
              <a:rPr lang="en-GB" altLang="ja-JP" sz="2400" dirty="0" smtClean="0">
                <a:latin typeface="Myriad Web Pro" pitchFamily="34" charset="0"/>
                <a:ea typeface="Gulim" pitchFamily="34" charset="-127"/>
              </a:rPr>
              <a:t>5. Smoothing and altering </a:t>
            </a:r>
            <a:r>
              <a:rPr lang="en-GB" altLang="ja-JP" sz="2400" dirty="0" err="1" smtClean="0">
                <a:latin typeface="Myriad Web Pro" pitchFamily="34" charset="0"/>
                <a:ea typeface="Gulim" pitchFamily="34" charset="-127"/>
              </a:rPr>
              <a:t>B</a:t>
            </a:r>
            <a:r>
              <a:rPr lang="en-GB" altLang="ja-JP" b="1" baseline="-25000" dirty="0" err="1" smtClean="0">
                <a:latin typeface="Myriad Web Pro" pitchFamily="34" charset="0"/>
                <a:ea typeface="Gulim" pitchFamily="34" charset="-127"/>
              </a:rPr>
              <a:t>z</a:t>
            </a:r>
            <a:r>
              <a:rPr lang="en-GB" altLang="ja-JP" sz="2400" dirty="0" smtClean="0">
                <a:latin typeface="Myriad Web Pro" pitchFamily="34" charset="0"/>
                <a:ea typeface="Gulim" pitchFamily="34" charset="-127"/>
              </a:rPr>
              <a:t>, </a:t>
            </a:r>
            <a:r>
              <a:rPr lang="en-GB" altLang="ja-JP" sz="2400" dirty="0" err="1" smtClean="0">
                <a:latin typeface="Myriad Web Pro" pitchFamily="34" charset="0"/>
                <a:ea typeface="Gulim" pitchFamily="34" charset="-127"/>
              </a:rPr>
              <a:t>B</a:t>
            </a:r>
            <a:r>
              <a:rPr lang="en-GB" altLang="ja-JP" sz="4000" baseline="-25000" dirty="0" err="1" smtClean="0">
                <a:latin typeface="Myriad Web Pro" pitchFamily="34" charset="0"/>
                <a:ea typeface="Gulim" pitchFamily="34" charset="-127"/>
              </a:rPr>
              <a:t>t</a:t>
            </a:r>
            <a:r>
              <a:rPr lang="en-GB" altLang="ja-JP" sz="2400" dirty="0" smtClean="0">
                <a:latin typeface="Myriad Web Pro" pitchFamily="34" charset="0"/>
                <a:ea typeface="Gulim" pitchFamily="34" charset="-127"/>
              </a:rPr>
              <a:t> cut-off values for simulating ground-based data.</a:t>
            </a:r>
          </a:p>
          <a:p>
            <a:pPr marL="381000" indent="-381000" eaLnBrk="1" hangingPunct="1">
              <a:lnSpc>
                <a:spcPct val="95000"/>
              </a:lnSpc>
              <a:buFontTx/>
              <a:buNone/>
            </a:pPr>
            <a:r>
              <a:rPr lang="en-GB" altLang="ja-JP" sz="2400" dirty="0" smtClean="0">
                <a:latin typeface="Myriad Web Pro" pitchFamily="34" charset="0"/>
                <a:ea typeface="Gulim" pitchFamily="34" charset="-127"/>
              </a:rPr>
              <a:t>6. Conclusions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GB" altLang="ja-JP" sz="2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kumimoji="1" lang="en-US" altLang="ja-JP" sz="4000" dirty="0" smtClean="0">
                <a:solidFill>
                  <a:srgbClr val="FF0000"/>
                </a:solidFill>
                <a:ea typeface="ＭＳ Ｐゴシック" pitchFamily="34" charset="-128"/>
              </a:rPr>
              <a:t>Example maps of distribution of current </a:t>
            </a:r>
            <a:r>
              <a:rPr kumimoji="1" lang="en-US" altLang="ja-JP" sz="4000" dirty="0" err="1" smtClean="0">
                <a:solidFill>
                  <a:srgbClr val="FF0000"/>
                </a:solidFill>
                <a:ea typeface="ＭＳ Ｐゴシック" pitchFamily="34" charset="-128"/>
              </a:rPr>
              <a:t>helicity</a:t>
            </a:r>
            <a:r>
              <a:rPr kumimoji="1" lang="en-US" altLang="ja-JP" sz="4000" dirty="0" smtClean="0">
                <a:solidFill>
                  <a:srgbClr val="FF0000"/>
                </a:solidFill>
                <a:ea typeface="ＭＳ Ｐゴシック" pitchFamily="34" charset="-128"/>
              </a:rPr>
              <a:t> and local twist without FF (1)</a:t>
            </a:r>
            <a:endParaRPr kumimoji="1" lang="ja-JP" altLang="en-US" sz="40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2" name="コンテンツ プレースホルダー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89" r="49963"/>
          <a:stretch/>
        </p:blipFill>
        <p:spPr>
          <a:xfrm>
            <a:off x="2771800" y="2209925"/>
            <a:ext cx="3258541" cy="3387173"/>
          </a:xfrm>
        </p:spPr>
      </p:pic>
      <p:pic>
        <p:nvPicPr>
          <p:cNvPr id="5" name="コンテンツ プレースホルダ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7" t="-11" b="50000"/>
          <a:stretch/>
        </p:blipFill>
        <p:spPr bwMode="auto">
          <a:xfrm>
            <a:off x="6156176" y="2191888"/>
            <a:ext cx="2880320" cy="34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9" t="66453"/>
          <a:stretch/>
        </p:blipFill>
        <p:spPr>
          <a:xfrm>
            <a:off x="251520" y="2386239"/>
            <a:ext cx="2753520" cy="303454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03648" y="155964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solidFill>
                  <a:srgbClr val="00B050"/>
                </a:solidFill>
              </a:rPr>
              <a:t>B</a:t>
            </a:r>
            <a:r>
              <a:rPr kumimoji="1" lang="en-US" altLang="ja-JP" sz="3200" baseline="-25000" dirty="0" err="1" smtClean="0">
                <a:solidFill>
                  <a:srgbClr val="00B050"/>
                </a:solidFill>
              </a:rPr>
              <a:t>z</a:t>
            </a:r>
            <a:endParaRPr kumimoji="1" lang="ja-JP" altLang="en-US" sz="3200" baseline="-25000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32240" y="1548081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B050"/>
                </a:solidFill>
              </a:rPr>
              <a:t>Local twist </a:t>
            </a:r>
            <a:endParaRPr kumimoji="1" lang="ja-JP" altLang="en-US" sz="3200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51920" y="1547034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solidFill>
                  <a:srgbClr val="00B050"/>
                </a:solidFill>
              </a:rPr>
              <a:t>Helicity</a:t>
            </a:r>
            <a:endParaRPr kumimoji="1" lang="ja-JP" altLang="en-US" sz="3200" baseline="-25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コンテンツ プレースホルダー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50471" r="50209" b="826"/>
          <a:stretch/>
        </p:blipFill>
        <p:spPr>
          <a:xfrm>
            <a:off x="3153730" y="2224357"/>
            <a:ext cx="2903523" cy="3358309"/>
          </a:xfr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9" t="66453"/>
          <a:stretch/>
        </p:blipFill>
        <p:spPr>
          <a:xfrm>
            <a:off x="251520" y="2386239"/>
            <a:ext cx="2753520" cy="303454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03648" y="155964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solidFill>
                  <a:srgbClr val="00B050"/>
                </a:solidFill>
              </a:rPr>
              <a:t>B</a:t>
            </a:r>
            <a:r>
              <a:rPr kumimoji="1" lang="en-US" altLang="ja-JP" sz="3200" baseline="-25000" dirty="0" err="1" smtClean="0">
                <a:solidFill>
                  <a:srgbClr val="00B050"/>
                </a:solidFill>
              </a:rPr>
              <a:t>z</a:t>
            </a:r>
            <a:endParaRPr kumimoji="1" lang="ja-JP" altLang="en-US" sz="3200" baseline="-25000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32240" y="1548081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B050"/>
                </a:solidFill>
              </a:rPr>
              <a:t>Local twist </a:t>
            </a:r>
            <a:endParaRPr kumimoji="1" lang="ja-JP" altLang="en-US" sz="3200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51920" y="1547034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solidFill>
                  <a:srgbClr val="00B050"/>
                </a:solidFill>
              </a:rPr>
              <a:t>Helicity</a:t>
            </a:r>
            <a:endParaRPr kumimoji="1" lang="ja-JP" altLang="en-US" sz="3200" baseline="-25000" dirty="0">
              <a:solidFill>
                <a:srgbClr val="00B050"/>
              </a:solidFill>
            </a:endParaRPr>
          </a:p>
        </p:txBody>
      </p:sp>
      <p:pic>
        <p:nvPicPr>
          <p:cNvPr id="10" name="コンテンツ プレースホルダ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7" t="648" r="71" b="50649"/>
          <a:stretch/>
        </p:blipFill>
        <p:spPr bwMode="auto">
          <a:xfrm>
            <a:off x="6240477" y="2224357"/>
            <a:ext cx="2903523" cy="335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kumimoji="1" lang="en-US" altLang="ja-JP" sz="4000" dirty="0" smtClean="0">
                <a:solidFill>
                  <a:srgbClr val="FF0000"/>
                </a:solidFill>
                <a:ea typeface="ＭＳ Ｐゴシック" pitchFamily="34" charset="-128"/>
              </a:rPr>
              <a:t>Example maps of distribution of current </a:t>
            </a:r>
            <a:r>
              <a:rPr kumimoji="1" lang="en-US" altLang="ja-JP" sz="4000" dirty="0" err="1" smtClean="0">
                <a:solidFill>
                  <a:srgbClr val="FF0000"/>
                </a:solidFill>
                <a:ea typeface="ＭＳ Ｐゴシック" pitchFamily="34" charset="-128"/>
              </a:rPr>
              <a:t>helicity</a:t>
            </a:r>
            <a:r>
              <a:rPr kumimoji="1" lang="en-US" altLang="ja-JP" sz="4000" dirty="0" smtClean="0">
                <a:solidFill>
                  <a:srgbClr val="FF0000"/>
                </a:solidFill>
                <a:ea typeface="ＭＳ Ｐゴシック" pitchFamily="34" charset="-128"/>
              </a:rPr>
              <a:t> and local twist with FF (1)</a:t>
            </a:r>
            <a:endParaRPr kumimoji="1" lang="ja-JP" altLang="en-US" sz="40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29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テキスト ボックス 4"/>
          <p:cNvSpPr txBox="1">
            <a:spLocks noChangeArrowheads="1"/>
          </p:cNvSpPr>
          <p:nvPr/>
        </p:nvSpPr>
        <p:spPr bwMode="auto">
          <a:xfrm>
            <a:off x="1403350" y="6237288"/>
            <a:ext cx="669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/>
              <a:t>Middle and strong fields contribute to helicity with the same sign.</a:t>
            </a:r>
            <a:endParaRPr lang="ja-JP" altLang="en-US"/>
          </a:p>
        </p:txBody>
      </p:sp>
      <p:sp>
        <p:nvSpPr>
          <p:cNvPr id="3277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ea typeface="ＭＳ Ｐゴシック" pitchFamily="34" charset="-128"/>
              </a:rPr>
              <a:t>Local </a:t>
            </a:r>
            <a:r>
              <a:rPr kumimoji="1" lang="en-US" altLang="ja-JP" sz="2800" dirty="0">
                <a:solidFill>
                  <a:srgbClr val="FF0000"/>
                </a:solidFill>
                <a:ea typeface="ＭＳ Ｐゴシック" pitchFamily="34" charset="-128"/>
              </a:rPr>
              <a:t>distribution of helical parameters over a </a:t>
            </a:r>
            <a:r>
              <a:rPr kumimoji="1" lang="en-US" altLang="ja-JP" sz="2800" dirty="0" err="1">
                <a:solidFill>
                  <a:srgbClr val="FF0000"/>
                </a:solidFill>
                <a:ea typeface="ＭＳ Ｐゴシック" pitchFamily="34" charset="-128"/>
              </a:rPr>
              <a:t>magnetogram</a:t>
            </a:r>
            <a:r>
              <a:rPr kumimoji="1" lang="en-US" altLang="ja-JP" sz="28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  <a:ea typeface="ＭＳ Ｐゴシック" pitchFamily="34" charset="-128"/>
              </a:rPr>
              <a:t>(20070517_181820) without FF</a:t>
            </a:r>
            <a:endParaRPr kumimoji="1" lang="ja-JP" altLang="en-US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テキスト ボックス 4"/>
          <p:cNvSpPr txBox="1">
            <a:spLocks noChangeArrowheads="1"/>
          </p:cNvSpPr>
          <p:nvPr/>
        </p:nvSpPr>
        <p:spPr bwMode="auto">
          <a:xfrm>
            <a:off x="1403350" y="6237288"/>
            <a:ext cx="669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/>
              <a:t>Middle and strong fields contribute to helicity with the same sign.</a:t>
            </a:r>
            <a:endParaRPr lang="ja-JP" altLang="en-US"/>
          </a:p>
        </p:txBody>
      </p:sp>
      <p:sp>
        <p:nvSpPr>
          <p:cNvPr id="3277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ea typeface="ＭＳ Ｐゴシック" pitchFamily="34" charset="-128"/>
              </a:rPr>
              <a:t>Local </a:t>
            </a:r>
            <a:r>
              <a:rPr kumimoji="1" lang="en-US" altLang="ja-JP" sz="2800" dirty="0">
                <a:solidFill>
                  <a:srgbClr val="FF0000"/>
                </a:solidFill>
                <a:ea typeface="ＭＳ Ｐゴシック" pitchFamily="34" charset="-128"/>
              </a:rPr>
              <a:t>distribution of helical parameters over a </a:t>
            </a:r>
            <a:r>
              <a:rPr kumimoji="1" lang="en-US" altLang="ja-JP" sz="2800" dirty="0" err="1">
                <a:solidFill>
                  <a:srgbClr val="FF0000"/>
                </a:solidFill>
                <a:ea typeface="ＭＳ Ｐゴシック" pitchFamily="34" charset="-128"/>
              </a:rPr>
              <a:t>magnetogram</a:t>
            </a:r>
            <a:r>
              <a:rPr kumimoji="1" lang="en-US" altLang="ja-JP" sz="28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  <a:ea typeface="ＭＳ Ｐゴシック" pitchFamily="34" charset="-128"/>
              </a:rPr>
              <a:t>(20070517_181820) with FF</a:t>
            </a:r>
            <a:endParaRPr kumimoji="1" lang="ja-JP" altLang="en-US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8345368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テキスト ボックス 4"/>
          <p:cNvSpPr txBox="1">
            <a:spLocks noChangeArrowheads="1"/>
          </p:cNvSpPr>
          <p:nvPr/>
        </p:nvSpPr>
        <p:spPr bwMode="auto">
          <a:xfrm>
            <a:off x="1403350" y="6237288"/>
            <a:ext cx="669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/>
              <a:t>Middle and strong fields contribute to helicity with the same sign.</a:t>
            </a:r>
            <a:endParaRPr lang="ja-JP" altLang="en-US"/>
          </a:p>
        </p:txBody>
      </p:sp>
      <p:sp>
        <p:nvSpPr>
          <p:cNvPr id="3277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ea typeface="ＭＳ Ｐゴシック" pitchFamily="34" charset="-128"/>
              </a:rPr>
              <a:t>Local </a:t>
            </a:r>
            <a:r>
              <a:rPr kumimoji="1" lang="en-US" altLang="ja-JP" sz="2800" dirty="0">
                <a:solidFill>
                  <a:srgbClr val="FF0000"/>
                </a:solidFill>
                <a:ea typeface="ＭＳ Ｐゴシック" pitchFamily="34" charset="-128"/>
              </a:rPr>
              <a:t>distribution of helical parameters over a </a:t>
            </a:r>
            <a:r>
              <a:rPr kumimoji="1" lang="en-US" altLang="ja-JP" sz="2800" dirty="0" err="1">
                <a:solidFill>
                  <a:srgbClr val="FF0000"/>
                </a:solidFill>
                <a:ea typeface="ＭＳ Ｐゴシック" pitchFamily="34" charset="-128"/>
              </a:rPr>
              <a:t>magnetogram</a:t>
            </a:r>
            <a:r>
              <a:rPr kumimoji="1" lang="en-US" altLang="ja-JP" sz="28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  <a:ea typeface="ＭＳ Ｐゴシック" pitchFamily="34" charset="-128"/>
              </a:rPr>
              <a:t>(20070517_181820) with FF</a:t>
            </a:r>
            <a:endParaRPr kumimoji="1" lang="ja-JP" altLang="en-US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9" name="正方形/長方形 8"/>
          <p:cNvSpPr/>
          <p:nvPr/>
        </p:nvSpPr>
        <p:spPr bwMode="auto">
          <a:xfrm>
            <a:off x="35496" y="44624"/>
            <a:ext cx="1080120" cy="4046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/>
              <a:t>Revised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040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コンテンツ プレースホルダー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11" r="49687"/>
          <a:stretch/>
        </p:blipFill>
        <p:spPr>
          <a:xfrm>
            <a:off x="2693430" y="2276872"/>
            <a:ext cx="3462746" cy="3456385"/>
          </a:xfrm>
        </p:spPr>
      </p:pic>
      <p:pic>
        <p:nvPicPr>
          <p:cNvPr id="5" name="コンテンツ プレースホルダ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0" b="52970"/>
          <a:stretch/>
        </p:blipFill>
        <p:spPr bwMode="auto">
          <a:xfrm>
            <a:off x="6012160" y="2132856"/>
            <a:ext cx="3107794" cy="336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9" b="67225"/>
          <a:stretch/>
        </p:blipFill>
        <p:spPr>
          <a:xfrm>
            <a:off x="101774" y="2345056"/>
            <a:ext cx="2918098" cy="307318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03648" y="155964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solidFill>
                  <a:srgbClr val="00B050"/>
                </a:solidFill>
              </a:rPr>
              <a:t>B</a:t>
            </a:r>
            <a:r>
              <a:rPr kumimoji="1" lang="en-US" altLang="ja-JP" sz="3200" baseline="-25000" dirty="0" err="1" smtClean="0">
                <a:solidFill>
                  <a:srgbClr val="00B050"/>
                </a:solidFill>
              </a:rPr>
              <a:t>z</a:t>
            </a:r>
            <a:endParaRPr kumimoji="1" lang="ja-JP" altLang="en-US" sz="3200" baseline="-25000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32240" y="1548081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B050"/>
                </a:solidFill>
              </a:rPr>
              <a:t>Local twist</a:t>
            </a:r>
            <a:endParaRPr kumimoji="1" lang="ja-JP" altLang="en-US" sz="3200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51920" y="1547034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solidFill>
                  <a:srgbClr val="00B050"/>
                </a:solidFill>
              </a:rPr>
              <a:t>Helicity</a:t>
            </a:r>
            <a:endParaRPr kumimoji="1" lang="ja-JP" altLang="en-US" sz="3200" baseline="-25000" dirty="0">
              <a:solidFill>
                <a:srgbClr val="00B050"/>
              </a:solidFill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kumimoji="1" lang="en-US" altLang="ja-JP" sz="4000" dirty="0" smtClean="0">
                <a:solidFill>
                  <a:srgbClr val="FF0000"/>
                </a:solidFill>
                <a:ea typeface="ＭＳ Ｐゴシック" pitchFamily="34" charset="-128"/>
              </a:rPr>
              <a:t>Example maps of distribution of current </a:t>
            </a:r>
            <a:r>
              <a:rPr kumimoji="1" lang="en-US" altLang="ja-JP" sz="4000" dirty="0" err="1" smtClean="0">
                <a:solidFill>
                  <a:srgbClr val="FF0000"/>
                </a:solidFill>
                <a:ea typeface="ＭＳ Ｐゴシック" pitchFamily="34" charset="-128"/>
              </a:rPr>
              <a:t>helicity</a:t>
            </a:r>
            <a:r>
              <a:rPr kumimoji="1" lang="en-US" altLang="ja-JP" sz="4000" dirty="0" smtClean="0">
                <a:solidFill>
                  <a:srgbClr val="FF0000"/>
                </a:solidFill>
                <a:ea typeface="ＭＳ Ｐゴシック" pitchFamily="34" charset="-128"/>
              </a:rPr>
              <a:t> and local twist without FF (2)</a:t>
            </a:r>
            <a:endParaRPr kumimoji="1" lang="ja-JP" altLang="en-US" sz="40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13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9" b="67225"/>
          <a:stretch/>
        </p:blipFill>
        <p:spPr>
          <a:xfrm>
            <a:off x="101774" y="2345056"/>
            <a:ext cx="2918098" cy="307318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03648" y="155964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solidFill>
                  <a:srgbClr val="00B050"/>
                </a:solidFill>
              </a:rPr>
              <a:t>B</a:t>
            </a:r>
            <a:r>
              <a:rPr kumimoji="1" lang="en-US" altLang="ja-JP" sz="3200" baseline="-25000" dirty="0" err="1" smtClean="0">
                <a:solidFill>
                  <a:srgbClr val="00B050"/>
                </a:solidFill>
              </a:rPr>
              <a:t>z</a:t>
            </a:r>
            <a:endParaRPr kumimoji="1" lang="ja-JP" altLang="en-US" sz="3200" baseline="-25000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32240" y="1548081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B050"/>
                </a:solidFill>
              </a:rPr>
              <a:t>Local twist</a:t>
            </a:r>
            <a:endParaRPr kumimoji="1" lang="ja-JP" altLang="en-US" sz="3200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51920" y="1547034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solidFill>
                  <a:srgbClr val="00B050"/>
                </a:solidFill>
              </a:rPr>
              <a:t>Helicity</a:t>
            </a:r>
            <a:endParaRPr kumimoji="1" lang="ja-JP" altLang="en-US" sz="3200" baseline="-25000" dirty="0">
              <a:solidFill>
                <a:srgbClr val="00B050"/>
              </a:solidFill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50409" r="49230" b="744"/>
          <a:stretch/>
        </p:blipFill>
        <p:spPr>
          <a:xfrm>
            <a:off x="3110579" y="2193705"/>
            <a:ext cx="3071003" cy="3467543"/>
          </a:xfrm>
        </p:spPr>
      </p:pic>
      <p:pic>
        <p:nvPicPr>
          <p:cNvPr id="11" name="コンテンツ プレースホルダ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5" t="1014" r="203" b="50139"/>
          <a:stretch/>
        </p:blipFill>
        <p:spPr bwMode="auto">
          <a:xfrm>
            <a:off x="6072997" y="2204864"/>
            <a:ext cx="3071003" cy="346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kumimoji="1" lang="en-US" altLang="ja-JP" sz="4000" dirty="0" smtClean="0">
                <a:solidFill>
                  <a:srgbClr val="FF0000"/>
                </a:solidFill>
                <a:ea typeface="ＭＳ Ｐゴシック" pitchFamily="34" charset="-128"/>
              </a:rPr>
              <a:t>Example maps of distribution of current </a:t>
            </a:r>
            <a:r>
              <a:rPr kumimoji="1" lang="en-US" altLang="ja-JP" sz="4000" dirty="0" err="1" smtClean="0">
                <a:solidFill>
                  <a:srgbClr val="FF0000"/>
                </a:solidFill>
                <a:ea typeface="ＭＳ Ｐゴシック" pitchFamily="34" charset="-128"/>
              </a:rPr>
              <a:t>helicity</a:t>
            </a:r>
            <a:r>
              <a:rPr kumimoji="1" lang="en-US" altLang="ja-JP" sz="4000" dirty="0" smtClean="0">
                <a:solidFill>
                  <a:srgbClr val="FF0000"/>
                </a:solidFill>
                <a:ea typeface="ＭＳ Ｐゴシック" pitchFamily="34" charset="-128"/>
              </a:rPr>
              <a:t> and local twist with FF (2)</a:t>
            </a:r>
            <a:endParaRPr kumimoji="1" lang="ja-JP" altLang="en-US" sz="40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40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ea typeface="ＭＳ Ｐゴシック" pitchFamily="34" charset="-128"/>
              </a:rPr>
              <a:t>Local distribution of helical parameters over a </a:t>
            </a:r>
            <a:r>
              <a:rPr kumimoji="1" lang="en-US" altLang="ja-JP" sz="2800" dirty="0" err="1" smtClean="0">
                <a:solidFill>
                  <a:srgbClr val="FF0000"/>
                </a:solidFill>
                <a:ea typeface="ＭＳ Ｐゴシック" pitchFamily="34" charset="-128"/>
              </a:rPr>
              <a:t>magnetogram</a:t>
            </a:r>
            <a:r>
              <a:rPr kumimoji="1" lang="en-US" altLang="ja-JP" sz="28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kumimoji="1" lang="en-US" altLang="ja-JP" sz="2800" dirty="0">
                <a:solidFill>
                  <a:srgbClr val="FF0000"/>
                </a:solidFill>
                <a:ea typeface="ＭＳ Ｐゴシック" pitchFamily="34" charset="-128"/>
              </a:rPr>
              <a:t>(20070930_130004</a:t>
            </a:r>
            <a:r>
              <a:rPr kumimoji="1" lang="en-US" altLang="ja-JP" sz="2800" dirty="0" smtClean="0">
                <a:solidFill>
                  <a:srgbClr val="FF0000"/>
                </a:solidFill>
                <a:ea typeface="ＭＳ Ｐゴシック" pitchFamily="34" charset="-128"/>
              </a:rPr>
              <a:t>) without FF</a:t>
            </a:r>
            <a:endParaRPr kumimoji="1" lang="ja-JP" altLang="en-US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31748" name="テキスト ボックス 12"/>
          <p:cNvSpPr txBox="1">
            <a:spLocks noChangeArrowheads="1"/>
          </p:cNvSpPr>
          <p:nvPr/>
        </p:nvSpPr>
        <p:spPr bwMode="auto">
          <a:xfrm>
            <a:off x="1258888" y="6237288"/>
            <a:ext cx="673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/>
              <a:t>Middle and strong fields contribute to helicity with opposite signs.</a:t>
            </a:r>
            <a:endParaRPr lang="ja-JP" alt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ea typeface="ＭＳ Ｐゴシック" pitchFamily="34" charset="-128"/>
              </a:rPr>
              <a:t>Local distribution of helical parameters over a </a:t>
            </a:r>
            <a:r>
              <a:rPr kumimoji="1" lang="en-US" altLang="ja-JP" sz="2800" dirty="0" err="1" smtClean="0">
                <a:solidFill>
                  <a:srgbClr val="FF0000"/>
                </a:solidFill>
                <a:ea typeface="ＭＳ Ｐゴシック" pitchFamily="34" charset="-128"/>
              </a:rPr>
              <a:t>magnetogram</a:t>
            </a:r>
            <a:r>
              <a:rPr kumimoji="1" lang="en-US" altLang="ja-JP" sz="28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kumimoji="1" lang="en-US" altLang="ja-JP" sz="2800" dirty="0">
                <a:solidFill>
                  <a:srgbClr val="FF0000"/>
                </a:solidFill>
                <a:ea typeface="ＭＳ Ｐゴシック" pitchFamily="34" charset="-128"/>
              </a:rPr>
              <a:t>(20070930_130004</a:t>
            </a:r>
            <a:r>
              <a:rPr kumimoji="1" lang="en-US" altLang="ja-JP" sz="2800" dirty="0" smtClean="0">
                <a:solidFill>
                  <a:srgbClr val="FF0000"/>
                </a:solidFill>
                <a:ea typeface="ＭＳ Ｐゴシック" pitchFamily="34" charset="-128"/>
              </a:rPr>
              <a:t>) with FF</a:t>
            </a:r>
            <a:endParaRPr kumimoji="1" lang="ja-JP" altLang="en-US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1417461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ea typeface="ＭＳ Ｐゴシック" pitchFamily="34" charset="-128"/>
              </a:rPr>
              <a:t>Local distribution of helical parameters over a </a:t>
            </a:r>
            <a:r>
              <a:rPr kumimoji="1" lang="en-US" altLang="ja-JP" sz="2800" dirty="0" err="1" smtClean="0">
                <a:solidFill>
                  <a:srgbClr val="FF0000"/>
                </a:solidFill>
                <a:ea typeface="ＭＳ Ｐゴシック" pitchFamily="34" charset="-128"/>
              </a:rPr>
              <a:t>magnetogram</a:t>
            </a:r>
            <a:r>
              <a:rPr kumimoji="1" lang="en-US" altLang="ja-JP" sz="28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kumimoji="1" lang="en-US" altLang="ja-JP" sz="2800" dirty="0">
                <a:solidFill>
                  <a:srgbClr val="FF0000"/>
                </a:solidFill>
                <a:ea typeface="ＭＳ Ｐゴシック" pitchFamily="34" charset="-128"/>
              </a:rPr>
              <a:t>(20070930_130004</a:t>
            </a:r>
            <a:r>
              <a:rPr kumimoji="1" lang="en-US" altLang="ja-JP" sz="2800" dirty="0" smtClean="0">
                <a:solidFill>
                  <a:srgbClr val="FF0000"/>
                </a:solidFill>
                <a:ea typeface="ＭＳ Ｐゴシック" pitchFamily="34" charset="-128"/>
              </a:rPr>
              <a:t>) with FF</a:t>
            </a:r>
            <a:endParaRPr kumimoji="1" lang="ja-JP" altLang="en-US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6" name="正方形/長方形 5"/>
          <p:cNvSpPr/>
          <p:nvPr/>
        </p:nvSpPr>
        <p:spPr bwMode="auto">
          <a:xfrm>
            <a:off x="35496" y="44624"/>
            <a:ext cx="1080120" cy="4046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/>
              <a:t>Revised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762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ja-JP" sz="4000" b="1" smtClean="0">
                <a:solidFill>
                  <a:srgbClr val="FF0000"/>
                </a:solidFill>
                <a:ea typeface="ＭＳ Ｐゴシック" pitchFamily="34" charset="-128"/>
              </a:rPr>
              <a:t>Computation of helicity and the hemispheric rule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ja-JP" smtClean="0">
                <a:ea typeface="ＭＳ Ｐゴシック" pitchFamily="34" charset="-128"/>
              </a:rPr>
              <a:t>Seehafer 1990: 16 active regions (the hemispheric rule: </a:t>
            </a:r>
            <a:r>
              <a:rPr lang="en-GB" altLang="ja-JP" b="1" u="sng" smtClean="0">
                <a:solidFill>
                  <a:schemeClr val="accent2"/>
                </a:solidFill>
                <a:ea typeface="ＭＳ Ｐゴシック" pitchFamily="34" charset="-128"/>
              </a:rPr>
              <a:t>North-</a:t>
            </a:r>
            <a:r>
              <a:rPr lang="en-GB" altLang="ja-JP" smtClean="0">
                <a:ea typeface="ＭＳ Ｐゴシック" pitchFamily="34" charset="-128"/>
              </a:rPr>
              <a:t>/</a:t>
            </a:r>
            <a:r>
              <a:rPr lang="en-GB" altLang="ja-JP" b="1" u="sng" smtClean="0">
                <a:solidFill>
                  <a:srgbClr val="FF0000"/>
                </a:solidFill>
                <a:ea typeface="ＭＳ Ｐゴシック" pitchFamily="34" charset="-128"/>
              </a:rPr>
              <a:t>South+</a:t>
            </a:r>
            <a:r>
              <a:rPr lang="en-GB" altLang="ja-JP" smtClean="0">
                <a:ea typeface="ＭＳ Ｐゴシック" pitchFamily="34" charset="-128"/>
              </a:rPr>
              <a:t> ) for helicity</a:t>
            </a:r>
          </a:p>
          <a:p>
            <a:pPr eaLnBrk="1" hangingPunct="1"/>
            <a:r>
              <a:rPr lang="en-GB" altLang="ja-JP" smtClean="0">
                <a:ea typeface="ＭＳ Ｐゴシック" pitchFamily="34" charset="-128"/>
              </a:rPr>
              <a:t>Pevtsov et al. </a:t>
            </a:r>
          </a:p>
          <a:p>
            <a:pPr eaLnBrk="1" hangingPunct="1">
              <a:buFontTx/>
              <a:buNone/>
            </a:pPr>
            <a:r>
              <a:rPr lang="en-GB" altLang="ja-JP" smtClean="0">
                <a:ea typeface="ＭＳ Ｐゴシック" pitchFamily="34" charset="-128"/>
              </a:rPr>
              <a:t>   1994-1995: </a:t>
            </a:r>
          </a:p>
          <a:p>
            <a:pPr eaLnBrk="1" hangingPunct="1">
              <a:buFontTx/>
              <a:buNone/>
            </a:pPr>
            <a:r>
              <a:rPr lang="en-GB" altLang="ja-JP" smtClean="0">
                <a:ea typeface="ＭＳ Ｐゴシック" pitchFamily="34" charset="-128"/>
              </a:rPr>
              <a:t>   69 ARs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81300"/>
            <a:ext cx="5183187" cy="357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Statistical relations between</a:t>
            </a:r>
            <a: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  <a:t/>
            </a:r>
            <a:b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three helical parameters-1</a:t>
            </a:r>
            <a:endParaRPr kumimoji="1" lang="ja-JP" altLang="en-US" sz="4000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pic>
        <p:nvPicPr>
          <p:cNvPr id="2" name="コンテンツ プレースホルダー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657600" cy="2286000"/>
          </a:xfr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95673"/>
            <a:ext cx="3657600" cy="2286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986510"/>
            <a:ext cx="3657600" cy="2286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237932" y="4667845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CC0066"/>
                </a:solidFill>
              </a:rPr>
              <a:t>Low correlation for overall range of data</a:t>
            </a:r>
            <a:endParaRPr kumimoji="1" lang="ja-JP" altLang="en-US" dirty="0">
              <a:solidFill>
                <a:srgbClr val="CC0066"/>
              </a:solidFill>
            </a:endParaRPr>
          </a:p>
        </p:txBody>
      </p:sp>
      <p:cxnSp>
        <p:nvCxnSpPr>
          <p:cNvPr id="11" name="直線矢印コネクタ 10"/>
          <p:cNvCxnSpPr>
            <a:stCxn id="4" idx="1"/>
            <a:endCxn id="5" idx="3"/>
          </p:cNvCxnSpPr>
          <p:nvPr/>
        </p:nvCxnSpPr>
        <p:spPr bwMode="auto">
          <a:xfrm flipH="1">
            <a:off x="5349280" y="5129510"/>
            <a:ext cx="88865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2008288" y="3637880"/>
                <a:ext cx="637610" cy="3070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200" i="1" smtClean="0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ja-JP" sz="1200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SupPr>
                            <m:e>
                              <m:r>
                                <a:rPr lang="ja-JP" altLang="en-US" sz="1200" i="1">
                                  <a:latin typeface="Cambria Math"/>
                                  <a:ea typeface="ＭＳ Ｐゴシック" charset="-128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lang="en-US" altLang="ja-JP" sz="1200" i="1">
                                  <a:latin typeface="Cambria Math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lang="en-US" altLang="ja-JP" sz="1200" b="0" i="1" smtClean="0">
                                  <a:latin typeface="Cambria Math"/>
                                  <a:ea typeface="ＭＳ Ｐゴシック" charset="-128"/>
                                </a:rPr>
                                <m:t>1</m:t>
                              </m:r>
                              <m:r>
                                <a:rPr lang="en-US" altLang="ja-JP" sz="1200" i="1">
                                  <a:latin typeface="Cambria Math"/>
                                  <a:ea typeface="ＭＳ Ｐゴシック" charset="-128"/>
                                </a:rPr>
                                <m:t>)</m:t>
                              </m:r>
                            </m:sup>
                          </m:sSubSup>
                        </m:e>
                        <m:sub>
                          <m:r>
                            <a:rPr lang="en-US" altLang="ja-JP" sz="1200" b="0" i="1" smtClean="0">
                              <a:latin typeface="Cambria Math"/>
                              <a:ea typeface="ＭＳ Ｐゴシック" charset="-128"/>
                            </a:rPr>
                            <m:t>𝑎𝑣</m:t>
                          </m:r>
                        </m:sub>
                      </m:sSub>
                    </m:oMath>
                  </m:oMathPara>
                </a14:m>
                <a:endParaRPr lang="ja-JP" altLang="en-US" sz="12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288" y="3637880"/>
                <a:ext cx="637610" cy="3070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 rot="16200000">
                <a:off x="4301672" y="2777200"/>
                <a:ext cx="665631" cy="3070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200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ja-JP" sz="1200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SupPr>
                            <m:e>
                              <m:r>
                                <a:rPr lang="ja-JP" altLang="en-US" sz="1200" i="1">
                                  <a:latin typeface="Cambria Math"/>
                                  <a:ea typeface="ＭＳ Ｐゴシック" charset="-128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lang="en-US" altLang="ja-JP" sz="1200" i="1">
                                  <a:latin typeface="Cambria Math"/>
                                  <a:ea typeface="ＭＳ Ｐゴシック" charset="-128"/>
                                </a:rPr>
                                <m:t>(0)</m:t>
                              </m:r>
                            </m:sup>
                          </m:sSubSup>
                        </m:e>
                        <m:sub>
                          <m:r>
                            <a:rPr lang="en-US" altLang="ja-JP" sz="1200" i="1">
                              <a:latin typeface="Cambria Math"/>
                              <a:ea typeface="ＭＳ Ｐゴシック" charset="-128"/>
                            </a:rPr>
                            <m:t>𝑙𝑜𝑐</m:t>
                          </m:r>
                        </m:sub>
                      </m:sSub>
                    </m:oMath>
                  </m:oMathPara>
                </a14:m>
                <a:endParaRPr lang="ja-JP" altLang="en-US" sz="12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01672" y="2777200"/>
                <a:ext cx="665631" cy="30707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5940152" y="3717032"/>
                <a:ext cx="637610" cy="3070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200" i="1" smtClean="0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ja-JP" sz="1200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SupPr>
                            <m:e>
                              <m:r>
                                <a:rPr lang="ja-JP" altLang="en-US" sz="1200" i="1">
                                  <a:latin typeface="Cambria Math"/>
                                  <a:ea typeface="ＭＳ Ｐゴシック" charset="-128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lang="en-US" altLang="ja-JP" sz="1200" i="1">
                                  <a:latin typeface="Cambria Math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lang="en-US" altLang="ja-JP" sz="1200" b="0" i="1" smtClean="0">
                                  <a:latin typeface="Cambria Math"/>
                                  <a:ea typeface="ＭＳ Ｐゴシック" charset="-128"/>
                                </a:rPr>
                                <m:t>1</m:t>
                              </m:r>
                              <m:r>
                                <a:rPr lang="en-US" altLang="ja-JP" sz="1200" i="1">
                                  <a:latin typeface="Cambria Math"/>
                                  <a:ea typeface="ＭＳ Ｐゴシック" charset="-128"/>
                                </a:rPr>
                                <m:t>)</m:t>
                              </m:r>
                            </m:sup>
                          </m:sSubSup>
                        </m:e>
                        <m:sub>
                          <m:r>
                            <a:rPr lang="en-US" altLang="ja-JP" sz="1200" b="0" i="1" smtClean="0">
                              <a:latin typeface="Cambria Math"/>
                              <a:ea typeface="ＭＳ Ｐゴシック" charset="-128"/>
                            </a:rPr>
                            <m:t>𝑎𝑣</m:t>
                          </m:r>
                        </m:sub>
                      </m:sSub>
                    </m:oMath>
                  </m:oMathPara>
                </a14:m>
                <a:endParaRPr lang="ja-JP" altLang="en-US" sz="12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717032"/>
                <a:ext cx="637610" cy="3070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 rot="16200000">
                <a:off x="1526138" y="5104823"/>
                <a:ext cx="665631" cy="3070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200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ja-JP" sz="1200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SupPr>
                            <m:e>
                              <m:r>
                                <a:rPr lang="ja-JP" altLang="en-US" sz="1200" i="1">
                                  <a:latin typeface="Cambria Math"/>
                                  <a:ea typeface="ＭＳ Ｐゴシック" charset="-128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lang="en-US" altLang="ja-JP" sz="1200" i="1">
                                  <a:latin typeface="Cambria Math"/>
                                  <a:ea typeface="ＭＳ Ｐゴシック" charset="-128"/>
                                </a:rPr>
                                <m:t>(0)</m:t>
                              </m:r>
                            </m:sup>
                          </m:sSubSup>
                        </m:e>
                        <m:sub>
                          <m:r>
                            <a:rPr lang="en-US" altLang="ja-JP" sz="1200" i="1">
                              <a:latin typeface="Cambria Math"/>
                              <a:ea typeface="ＭＳ Ｐゴシック" charset="-128"/>
                            </a:rPr>
                            <m:t>𝑙𝑜𝑐</m:t>
                          </m:r>
                        </m:sub>
                      </m:sSub>
                    </m:oMath>
                  </m:oMathPara>
                </a14:m>
                <a:endParaRPr lang="ja-JP" altLang="en-US" sz="1200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26138" y="5104823"/>
                <a:ext cx="665631" cy="3070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782503" y="1460004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Plotting for all </a:t>
            </a:r>
            <a:r>
              <a:rPr lang="en-US" altLang="ja-JP" dirty="0">
                <a:ea typeface="ＭＳ Ｐゴシック" charset="-128"/>
              </a:rPr>
              <a:t>864 </a:t>
            </a:r>
            <a:r>
              <a:rPr lang="en-US" altLang="ja-JP" dirty="0" err="1">
                <a:ea typeface="ＭＳ Ｐゴシック" charset="-128"/>
              </a:rPr>
              <a:t>magnetograms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Statistical relations between</a:t>
            </a:r>
            <a: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  <a:t/>
            </a:r>
            <a:b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three helical parameters-1</a:t>
            </a:r>
            <a:endParaRPr kumimoji="1" lang="ja-JP" altLang="en-US" sz="4000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pic>
        <p:nvPicPr>
          <p:cNvPr id="25" name="コンテンツ プレースホルダー 2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  <a:prstGeom prst="rect">
            <a:avLst/>
          </a:prstGeom>
        </p:spPr>
      </p:pic>
      <p:pic>
        <p:nvPicPr>
          <p:cNvPr id="26" name="コンテンツ プレースホルダー 2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1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Statistical relations between</a:t>
            </a:r>
            <a: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  <a:t/>
            </a:r>
            <a:b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three helical parameters-1</a:t>
            </a:r>
            <a:endParaRPr kumimoji="1" lang="ja-JP" altLang="en-US" sz="4000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pic>
        <p:nvPicPr>
          <p:cNvPr id="25" name="コンテンツ プレースホルダー 2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7" y="2516981"/>
            <a:ext cx="3589866" cy="2692400"/>
          </a:xfrm>
          <a:prstGeom prst="rect">
            <a:avLst/>
          </a:prstGeom>
        </p:spPr>
      </p:pic>
      <p:pic>
        <p:nvPicPr>
          <p:cNvPr id="26" name="コンテンツ プレースホルダー 2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67" y="2516981"/>
            <a:ext cx="3589866" cy="26924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 bwMode="auto">
          <a:xfrm>
            <a:off x="35496" y="44624"/>
            <a:ext cx="1080120" cy="4046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/>
              <a:t>Revised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Statistical relations between</a:t>
            </a:r>
            <a: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  <a:t/>
            </a:r>
            <a:b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three helical parameters-2</a:t>
            </a:r>
            <a:endParaRPr kumimoji="1" lang="ja-JP" altLang="en-US" sz="4000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pic>
        <p:nvPicPr>
          <p:cNvPr id="15" name="コンテンツ プレースホルダー 1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  <a:prstGeom prst="rect">
            <a:avLst/>
          </a:prstGeom>
        </p:spPr>
      </p:pic>
      <p:pic>
        <p:nvPicPr>
          <p:cNvPr id="16" name="コンテンツ プレースホルダー 1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907704" y="544522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CC0066"/>
                </a:solidFill>
              </a:rPr>
              <a:t>Low correlation for overall range of data</a:t>
            </a:r>
            <a:endParaRPr kumimoji="1" lang="ja-JP" altLang="en-US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9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Statistical relations between</a:t>
            </a:r>
            <a: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  <a:t/>
            </a:r>
            <a:b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three helical parameters-2</a:t>
            </a:r>
            <a:endParaRPr kumimoji="1" lang="ja-JP" altLang="en-US" sz="4000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pic>
        <p:nvPicPr>
          <p:cNvPr id="15" name="コンテンツ プレースホルダー 1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7" y="2516981"/>
            <a:ext cx="3589866" cy="2692400"/>
          </a:xfrm>
          <a:prstGeom prst="rect">
            <a:avLst/>
          </a:prstGeom>
        </p:spPr>
      </p:pic>
      <p:pic>
        <p:nvPicPr>
          <p:cNvPr id="16" name="コンテンツ プレースホルダー 1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67" y="2516981"/>
            <a:ext cx="3589866" cy="269240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907704" y="544522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CC0066"/>
                </a:solidFill>
              </a:rPr>
              <a:t>Low correlation for overall range of data</a:t>
            </a:r>
            <a:endParaRPr kumimoji="1" lang="ja-JP" altLang="en-US" dirty="0">
              <a:solidFill>
                <a:srgbClr val="CC0066"/>
              </a:solidFill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35496" y="44624"/>
            <a:ext cx="1080120" cy="4046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/>
              <a:t>Revised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Statistical relations between</a:t>
            </a:r>
            <a: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  <a:t/>
            </a:r>
            <a:b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three helical parameters-3</a:t>
            </a:r>
            <a:endParaRPr kumimoji="1" lang="ja-JP" altLang="en-US" sz="4000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pic>
        <p:nvPicPr>
          <p:cNvPr id="11" name="コンテンツ プレースホルダー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  <a:prstGeom prst="rect">
            <a:avLst/>
          </a:prstGeom>
        </p:spPr>
      </p:pic>
      <p:pic>
        <p:nvPicPr>
          <p:cNvPr id="12" name="コンテンツ プレースホルダー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9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Statistical relations between</a:t>
            </a:r>
            <a: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  <a:t/>
            </a:r>
            <a:b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three helical parameters-3</a:t>
            </a:r>
            <a:endParaRPr kumimoji="1" lang="ja-JP" altLang="en-US" sz="4000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pic>
        <p:nvPicPr>
          <p:cNvPr id="11" name="コンテンツ プレースホルダー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7" y="2516981"/>
            <a:ext cx="3589866" cy="2692400"/>
          </a:xfrm>
          <a:prstGeom prst="rect">
            <a:avLst/>
          </a:prstGeom>
        </p:spPr>
      </p:pic>
      <p:pic>
        <p:nvPicPr>
          <p:cNvPr id="12" name="コンテンツ プレースホルダー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67" y="2516981"/>
            <a:ext cx="3589866" cy="26924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 bwMode="auto">
          <a:xfrm>
            <a:off x="35496" y="44624"/>
            <a:ext cx="1080120" cy="4046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/>
              <a:t>Revised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Statistical relations between</a:t>
            </a:r>
            <a: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  <a:t/>
            </a:r>
            <a:b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three helical parameters-2</a:t>
            </a:r>
            <a:endParaRPr kumimoji="1" lang="ja-JP" altLang="en-US" sz="4000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3657600" cy="2286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3657600" cy="2286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40" y="4076774"/>
            <a:ext cx="3657600" cy="22860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971600" y="3616895"/>
            <a:ext cx="305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Candara" pitchFamily="34" charset="0"/>
              </a:rPr>
              <a:t>smoothed by 2 </a:t>
            </a:r>
            <a:r>
              <a:rPr kumimoji="1" lang="en-US" altLang="ja-JP" sz="1400" dirty="0" err="1" smtClean="0">
                <a:solidFill>
                  <a:srgbClr val="FF0000"/>
                </a:solidFill>
                <a:latin typeface="Candara" pitchFamily="34" charset="0"/>
              </a:rPr>
              <a:t>arcsec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Candara" pitchFamily="34" charset="0"/>
              </a:rPr>
              <a:t> Gaussian filter</a:t>
            </a:r>
            <a:endParaRPr kumimoji="1" lang="ja-JP" altLang="en-US" sz="14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56138" y="3660427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Candara" pitchFamily="34" charset="0"/>
              </a:rPr>
              <a:t>vertical field range 10G&lt;|B|&lt;1kG</a:t>
            </a:r>
            <a:endParaRPr kumimoji="1" lang="ja-JP" altLang="en-US" sz="14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17840" y="4743017"/>
            <a:ext cx="1997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Candara" pitchFamily="34" charset="0"/>
              </a:rPr>
              <a:t>both vertical </a:t>
            </a:r>
            <a:r>
              <a:rPr lang="en-US" altLang="ja-JP" sz="1400" dirty="0">
                <a:solidFill>
                  <a:srgbClr val="FF0000"/>
                </a:solidFill>
                <a:latin typeface="Candara" pitchFamily="34" charset="0"/>
              </a:rPr>
              <a:t>field range 10G&lt;|B|&lt;</a:t>
            </a:r>
            <a:r>
              <a:rPr lang="en-US" altLang="ja-JP" sz="1400" dirty="0" smtClean="0">
                <a:solidFill>
                  <a:srgbClr val="FF0000"/>
                </a:solidFill>
                <a:latin typeface="Candara" pitchFamily="34" charset="0"/>
              </a:rPr>
              <a:t>1kG  and</a:t>
            </a:r>
            <a:endParaRPr lang="ja-JP" altLang="en-US" sz="1400" dirty="0">
              <a:solidFill>
                <a:srgbClr val="FF0000"/>
              </a:solidFill>
              <a:latin typeface="Candara" pitchFamily="34" charset="0"/>
            </a:endParaRPr>
          </a:p>
          <a:p>
            <a:r>
              <a:rPr kumimoji="1" lang="en-US" altLang="ja-JP" sz="1400" dirty="0" smtClean="0">
                <a:solidFill>
                  <a:srgbClr val="FF0000"/>
                </a:solidFill>
                <a:latin typeface="Candara" pitchFamily="34" charset="0"/>
              </a:rPr>
              <a:t>smoothed by 2 </a:t>
            </a:r>
            <a:r>
              <a:rPr kumimoji="1" lang="en-US" altLang="ja-JP" sz="1400" dirty="0" err="1" smtClean="0">
                <a:solidFill>
                  <a:srgbClr val="FF0000"/>
                </a:solidFill>
                <a:latin typeface="Candara" pitchFamily="34" charset="0"/>
              </a:rPr>
              <a:t>arcsec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Candara" pitchFamily="34" charset="0"/>
              </a:rPr>
              <a:t> Gaussian filter</a:t>
            </a:r>
            <a:endParaRPr kumimoji="1" lang="ja-JP" altLang="en-US" sz="14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2503" y="1340768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Plotting for all </a:t>
            </a:r>
            <a:r>
              <a:rPr lang="en-US" altLang="ja-JP" dirty="0">
                <a:ea typeface="ＭＳ Ｐゴシック" charset="-128"/>
              </a:rPr>
              <a:t>864 </a:t>
            </a:r>
            <a:r>
              <a:rPr lang="en-US" altLang="ja-JP" dirty="0" err="1">
                <a:ea typeface="ＭＳ Ｐゴシック" charset="-128"/>
              </a:rPr>
              <a:t>magnetograms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 rot="16200000">
                <a:off x="360273" y="2582608"/>
                <a:ext cx="665631" cy="3070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200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ja-JP" sz="1200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SupPr>
                            <m:e>
                              <m:r>
                                <a:rPr lang="ja-JP" altLang="en-US" sz="1200" i="1">
                                  <a:latin typeface="Cambria Math"/>
                                  <a:ea typeface="ＭＳ Ｐゴシック" charset="-128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lang="en-US" altLang="ja-JP" sz="1200" i="1">
                                  <a:latin typeface="Cambria Math"/>
                                  <a:ea typeface="ＭＳ Ｐゴシック" charset="-128"/>
                                </a:rPr>
                                <m:t>(0)</m:t>
                              </m:r>
                            </m:sup>
                          </m:sSubSup>
                        </m:e>
                        <m:sub>
                          <m:r>
                            <a:rPr lang="en-US" altLang="ja-JP" sz="1200" i="1">
                              <a:latin typeface="Cambria Math"/>
                              <a:ea typeface="ＭＳ Ｐゴシック" charset="-128"/>
                            </a:rPr>
                            <m:t>𝑙𝑜𝑐</m:t>
                          </m:r>
                        </m:sub>
                      </m:sSub>
                    </m:oMath>
                  </m:oMathPara>
                </a14:m>
                <a:endParaRPr lang="ja-JP" altLang="en-US" sz="12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60273" y="2582608"/>
                <a:ext cx="665631" cy="3070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 rot="16200000">
                <a:off x="4596848" y="2589840"/>
                <a:ext cx="665631" cy="3070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200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ja-JP" sz="1200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SupPr>
                            <m:e>
                              <m:r>
                                <a:rPr lang="ja-JP" altLang="en-US" sz="1200" i="1">
                                  <a:latin typeface="Cambria Math"/>
                                  <a:ea typeface="ＭＳ Ｐゴシック" charset="-128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lang="en-US" altLang="ja-JP" sz="1200" i="1">
                                  <a:latin typeface="Cambria Math"/>
                                  <a:ea typeface="ＭＳ Ｐゴシック" charset="-128"/>
                                </a:rPr>
                                <m:t>(0)</m:t>
                              </m:r>
                            </m:sup>
                          </m:sSubSup>
                        </m:e>
                        <m:sub>
                          <m:r>
                            <a:rPr lang="en-US" altLang="ja-JP" sz="1200" i="1">
                              <a:latin typeface="Cambria Math"/>
                              <a:ea typeface="ＭＳ Ｐゴシック" charset="-128"/>
                            </a:rPr>
                            <m:t>𝑙𝑜𝑐</m:t>
                          </m:r>
                        </m:sub>
                      </m:sSub>
                    </m:oMath>
                  </m:oMathPara>
                </a14:m>
                <a:endParaRPr lang="ja-JP" altLang="en-US" sz="1200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596848" y="2589840"/>
                <a:ext cx="665631" cy="30707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 rot="16200000">
                <a:off x="1801399" y="5174896"/>
                <a:ext cx="665631" cy="3070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200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ja-JP" sz="1200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SupPr>
                            <m:e>
                              <m:r>
                                <a:rPr lang="ja-JP" altLang="en-US" sz="1200" i="1">
                                  <a:latin typeface="Cambria Math"/>
                                  <a:ea typeface="ＭＳ Ｐゴシック" charset="-128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lang="en-US" altLang="ja-JP" sz="1200" i="1">
                                  <a:latin typeface="Cambria Math"/>
                                  <a:ea typeface="ＭＳ Ｐゴシック" charset="-128"/>
                                </a:rPr>
                                <m:t>(0)</m:t>
                              </m:r>
                            </m:sup>
                          </m:sSubSup>
                        </m:e>
                        <m:sub>
                          <m:r>
                            <a:rPr lang="en-US" altLang="ja-JP" sz="1200" i="1">
                              <a:latin typeface="Cambria Math"/>
                              <a:ea typeface="ＭＳ Ｐゴシック" charset="-128"/>
                            </a:rPr>
                            <m:t>𝑙𝑜𝑐</m:t>
                          </m:r>
                        </m:sub>
                      </m:sSub>
                    </m:oMath>
                  </m:oMathPara>
                </a14:m>
                <a:endParaRPr lang="ja-JP" altLang="en-US" sz="1200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801399" y="5174896"/>
                <a:ext cx="665631" cy="3070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74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Statistical relations between</a:t>
            </a:r>
            <a: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  <a:t/>
            </a:r>
            <a:b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three helical parameters-4</a:t>
            </a:r>
            <a:endParaRPr kumimoji="1" lang="ja-JP" altLang="en-US" sz="4000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165917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Statistical relations between</a:t>
            </a:r>
            <a: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  <a:t/>
            </a:r>
            <a:b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three helical parameters-4</a:t>
            </a:r>
            <a:endParaRPr kumimoji="1" lang="ja-JP" altLang="en-US" sz="4000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7" y="2516981"/>
            <a:ext cx="3589866" cy="2692400"/>
          </a:xfrm>
        </p:spPr>
      </p:pic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67" y="2516981"/>
            <a:ext cx="3589866" cy="2692400"/>
          </a:xfrm>
        </p:spPr>
      </p:pic>
      <p:sp>
        <p:nvSpPr>
          <p:cNvPr id="6" name="正方形/長方形 5"/>
          <p:cNvSpPr/>
          <p:nvPr/>
        </p:nvSpPr>
        <p:spPr bwMode="auto">
          <a:xfrm>
            <a:off x="35496" y="44624"/>
            <a:ext cx="1080120" cy="4046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/>
              <a:t>Revised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ja-JP" sz="4000" b="1" smtClean="0">
                <a:solidFill>
                  <a:schemeClr val="accent2"/>
                </a:solidFill>
                <a:ea typeface="ＭＳ Ｐゴシック" pitchFamily="34" charset="-128"/>
              </a:rPr>
              <a:t>More results on hemispheric rule</a:t>
            </a:r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196975"/>
            <a:ext cx="2544762" cy="5400675"/>
          </a:xfrm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521652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611188" y="1484313"/>
            <a:ext cx="48244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GB" altLang="ja-JP" sz="2400" b="1">
                <a:solidFill>
                  <a:srgbClr val="FF0000"/>
                </a:solidFill>
              </a:rPr>
              <a:t>Bao &amp; Zhang 1998: 422 ARs </a:t>
            </a:r>
          </a:p>
          <a:p>
            <a:r>
              <a:rPr kumimoji="0" lang="en-GB" altLang="ja-JP" sz="2400" b="1">
                <a:solidFill>
                  <a:srgbClr val="FF0000"/>
                </a:solidFill>
              </a:rPr>
              <a:t>Zhang, Bao, Kuzanyan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Statistical relations between</a:t>
            </a:r>
            <a: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  <a:t/>
            </a:r>
            <a:b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three helical parameters-5</a:t>
            </a:r>
            <a:endParaRPr kumimoji="1" lang="ja-JP" altLang="en-US" sz="4000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75656" y="534509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CC0066"/>
                </a:solidFill>
              </a:rPr>
              <a:t>Better </a:t>
            </a:r>
            <a:r>
              <a:rPr kumimoji="1" lang="en-US" altLang="ja-JP" dirty="0" smtClean="0">
                <a:solidFill>
                  <a:srgbClr val="CC0066"/>
                </a:solidFill>
              </a:rPr>
              <a:t>correlation for </a:t>
            </a:r>
            <a:r>
              <a:rPr lang="en-US" altLang="ja-JP" dirty="0" smtClean="0">
                <a:solidFill>
                  <a:srgbClr val="CC0066"/>
                </a:solidFill>
              </a:rPr>
              <a:t>middle</a:t>
            </a:r>
            <a:r>
              <a:rPr kumimoji="1" lang="en-US" altLang="ja-JP" dirty="0" smtClean="0">
                <a:solidFill>
                  <a:srgbClr val="CC0066"/>
                </a:solidFill>
              </a:rPr>
              <a:t> range of data</a:t>
            </a:r>
            <a:endParaRPr kumimoji="1" lang="ja-JP" altLang="en-US" dirty="0">
              <a:solidFill>
                <a:srgbClr val="CC0066"/>
              </a:solidFill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82180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Statistical relations between</a:t>
            </a:r>
            <a: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  <a:t/>
            </a:r>
            <a:b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three helical parameters-5</a:t>
            </a:r>
            <a:endParaRPr kumimoji="1" lang="ja-JP" altLang="en-US" sz="4000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75656" y="534509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CC0066"/>
                </a:solidFill>
              </a:rPr>
              <a:t>Better </a:t>
            </a:r>
            <a:r>
              <a:rPr kumimoji="1" lang="en-US" altLang="ja-JP" dirty="0" smtClean="0">
                <a:solidFill>
                  <a:srgbClr val="CC0066"/>
                </a:solidFill>
              </a:rPr>
              <a:t>correlation for </a:t>
            </a:r>
            <a:r>
              <a:rPr lang="en-US" altLang="ja-JP" dirty="0" smtClean="0">
                <a:solidFill>
                  <a:srgbClr val="CC0066"/>
                </a:solidFill>
              </a:rPr>
              <a:t>middle</a:t>
            </a:r>
            <a:r>
              <a:rPr kumimoji="1" lang="en-US" altLang="ja-JP" dirty="0" smtClean="0">
                <a:solidFill>
                  <a:srgbClr val="CC0066"/>
                </a:solidFill>
              </a:rPr>
              <a:t> range of data</a:t>
            </a:r>
            <a:endParaRPr kumimoji="1" lang="ja-JP" altLang="en-US" dirty="0">
              <a:solidFill>
                <a:srgbClr val="CC0066"/>
              </a:solidFill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7" y="2516981"/>
            <a:ext cx="3589866" cy="2692400"/>
          </a:xfrm>
        </p:spPr>
      </p:pic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67" y="2516981"/>
            <a:ext cx="3589866" cy="2692400"/>
          </a:xfrm>
        </p:spPr>
      </p:pic>
      <p:sp>
        <p:nvSpPr>
          <p:cNvPr id="6" name="正方形/長方形 5"/>
          <p:cNvSpPr/>
          <p:nvPr/>
        </p:nvSpPr>
        <p:spPr bwMode="auto">
          <a:xfrm>
            <a:off x="35496" y="44624"/>
            <a:ext cx="1080120" cy="4046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/>
              <a:t>Revised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Statistical relations between</a:t>
            </a:r>
            <a: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  <a:t/>
            </a:r>
            <a:b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three helical parameters-6</a:t>
            </a:r>
            <a:endParaRPr kumimoji="1" lang="ja-JP" altLang="en-US" sz="4000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52799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Statistical relations between</a:t>
            </a:r>
            <a: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  <a:t/>
            </a:r>
            <a:br>
              <a:rPr kumimoji="1" lang="ja-JP" altLang="en-US" sz="4000" b="1" dirty="0" smtClean="0">
                <a:solidFill>
                  <a:srgbClr val="00B050"/>
                </a:solidFill>
                <a:ea typeface="ＭＳ Ｐゴシック" pitchFamily="34" charset="-128"/>
              </a:rPr>
            </a:br>
            <a:r>
              <a:rPr kumimoji="1" lang="en-US" altLang="ja-JP" sz="4000" b="1" dirty="0" smtClean="0">
                <a:solidFill>
                  <a:srgbClr val="00B050"/>
                </a:solidFill>
                <a:ea typeface="ＭＳ Ｐゴシック" pitchFamily="34" charset="-128"/>
              </a:rPr>
              <a:t>three helical parameters-6</a:t>
            </a:r>
            <a:endParaRPr kumimoji="1" lang="ja-JP" altLang="en-US" sz="4000" b="1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7" y="2516981"/>
            <a:ext cx="3589866" cy="2692400"/>
          </a:xfrm>
        </p:spPr>
      </p:pic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67" y="2516981"/>
            <a:ext cx="3589866" cy="2692400"/>
          </a:xfrm>
        </p:spPr>
      </p:pic>
      <p:sp>
        <p:nvSpPr>
          <p:cNvPr id="6" name="正方形/長方形 5"/>
          <p:cNvSpPr/>
          <p:nvPr/>
        </p:nvSpPr>
        <p:spPr bwMode="auto">
          <a:xfrm>
            <a:off x="35496" y="44624"/>
            <a:ext cx="1080120" cy="4046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/>
              <a:t>Revised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Grouping and averaging data</a:t>
            </a:r>
            <a:endParaRPr lang="ru-RU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Choice 1: by active region (102 ARs) – </a:t>
            </a:r>
            <a:r>
              <a:rPr lang="en-US" dirty="0" smtClean="0">
                <a:solidFill>
                  <a:srgbClr val="FFC000"/>
                </a:solidFill>
              </a:rPr>
              <a:t> data may occur statistically correlated</a:t>
            </a:r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r>
              <a:rPr lang="en-US" u="sng" dirty="0" smtClean="0">
                <a:solidFill>
                  <a:srgbClr val="FF0000"/>
                </a:solidFill>
              </a:rPr>
              <a:t>Choice 2</a:t>
            </a:r>
            <a:r>
              <a:rPr lang="en-US" dirty="0" smtClean="0">
                <a:solidFill>
                  <a:srgbClr val="FF0000"/>
                </a:solidFill>
              </a:rPr>
              <a:t>: by bins in time and latitude   (&gt;30 </a:t>
            </a:r>
            <a:r>
              <a:rPr lang="en-US" dirty="0" err="1" smtClean="0">
                <a:solidFill>
                  <a:srgbClr val="FF0000"/>
                </a:solidFill>
              </a:rPr>
              <a:t>magnetograms</a:t>
            </a:r>
            <a:r>
              <a:rPr lang="en-US" dirty="0" smtClean="0">
                <a:solidFill>
                  <a:srgbClr val="FF0000"/>
                </a:solidFill>
              </a:rPr>
              <a:t> in each bin), 18 bins !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Assuming statistical independence,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95% Student’s confidence interval computed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ja-JP" dirty="0" smtClean="0">
                <a:solidFill>
                  <a:srgbClr val="FF0000"/>
                </a:solidFill>
                <a:ea typeface="ＭＳ Ｐゴシック" pitchFamily="34" charset="-128"/>
              </a:rPr>
              <a:t>Butterfly diagram of </a:t>
            </a:r>
            <a:r>
              <a:rPr kumimoji="1" lang="en-US" altLang="ja-JP" dirty="0" err="1" smtClean="0">
                <a:solidFill>
                  <a:srgbClr val="FF0000"/>
                </a:solidFill>
                <a:ea typeface="ＭＳ Ｐゴシック" pitchFamily="34" charset="-128"/>
              </a:rPr>
              <a:t>H</a:t>
            </a:r>
            <a:r>
              <a:rPr kumimoji="1" lang="en-US" altLang="ja-JP" baseline="-25000" dirty="0" err="1" smtClean="0">
                <a:solidFill>
                  <a:srgbClr val="FF0000"/>
                </a:solidFill>
                <a:ea typeface="ＭＳ Ｐゴシック" pitchFamily="34" charset="-128"/>
              </a:rPr>
              <a:t>Cz</a:t>
            </a:r>
            <a:endParaRPr kumimoji="1" lang="ja-JP" altLang="en-US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34820" name="コンテンツ プレースホルダ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2"/>
          <a:stretch/>
        </p:blipFill>
        <p:spPr bwMode="auto">
          <a:xfrm>
            <a:off x="467544" y="2561108"/>
            <a:ext cx="8229600" cy="288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331640" y="1765201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Middle-range fields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(10G&lt;</a:t>
            </a:r>
            <a:r>
              <a:rPr lang="en-US" altLang="ja-JP" dirty="0" err="1">
                <a:solidFill>
                  <a:srgbClr val="FF0000"/>
                </a:solidFill>
              </a:rPr>
              <a:t>Bz</a:t>
            </a:r>
            <a:r>
              <a:rPr lang="en-US" altLang="ja-JP" dirty="0">
                <a:solidFill>
                  <a:srgbClr val="FF0000"/>
                </a:solidFill>
              </a:rPr>
              <a:t>&lt;1000G)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40152" y="1846565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Strong fields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 (</a:t>
            </a:r>
            <a:r>
              <a:rPr lang="en-US" altLang="ja-JP" dirty="0" err="1">
                <a:solidFill>
                  <a:srgbClr val="FF0000"/>
                </a:solidFill>
              </a:rPr>
              <a:t>Bz</a:t>
            </a:r>
            <a:r>
              <a:rPr lang="en-US" altLang="ja-JP" dirty="0">
                <a:solidFill>
                  <a:srgbClr val="FF0000"/>
                </a:solidFill>
              </a:rPr>
              <a:t>&gt;1000G)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6588224" y="1340768"/>
                <a:ext cx="22778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𝐻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𝐶𝑧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ＭＳ Ｐゴシック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>
                              <a:latin typeface="Cambria Math"/>
                              <a:ea typeface="ＭＳ Ｐゴシック" charset="-128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ja-JP">
                              <a:latin typeface="Cambria Math"/>
                              <a:ea typeface="ＭＳ Ｐゴシック" charset="-128"/>
                            </a:rPr>
                            <m:t>Curl</m:t>
                          </m:r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𝐵</m:t>
                          </m:r>
                          <m:r>
                            <m:rPr>
                              <m:nor/>
                            </m:rPr>
                            <a:rPr lang="en-US" altLang="ja-JP">
                              <a:latin typeface="Cambria Math"/>
                              <a:ea typeface="ＭＳ Ｐゴシック" charset="-128"/>
                            </a:rPr>
                            <m:t>)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𝑧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𝐵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340768"/>
                <a:ext cx="227780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ja-JP" dirty="0" smtClean="0">
                <a:solidFill>
                  <a:srgbClr val="FF0000"/>
                </a:solidFill>
                <a:ea typeface="ＭＳ Ｐゴシック" pitchFamily="34" charset="-128"/>
              </a:rPr>
              <a:t>Butterfly diagram of </a:t>
            </a:r>
            <a:r>
              <a:rPr kumimoji="1" lang="en-US" altLang="ja-JP" dirty="0" err="1" smtClean="0">
                <a:solidFill>
                  <a:srgbClr val="FF0000"/>
                </a:solidFill>
                <a:ea typeface="ＭＳ Ｐゴシック" pitchFamily="34" charset="-128"/>
              </a:rPr>
              <a:t>H</a:t>
            </a:r>
            <a:r>
              <a:rPr kumimoji="1" lang="en-US" altLang="ja-JP" baseline="-25000" dirty="0" err="1" smtClean="0">
                <a:solidFill>
                  <a:srgbClr val="FF0000"/>
                </a:solidFill>
                <a:ea typeface="ＭＳ Ｐゴシック" pitchFamily="34" charset="-128"/>
              </a:rPr>
              <a:t>Cz</a:t>
            </a:r>
            <a:endParaRPr kumimoji="1" lang="ja-JP" altLang="en-US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34820" name="コンテンツ プレースホルダ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00965" y="2411532"/>
            <a:ext cx="8229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331640" y="1765201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Middle-range fields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(10G&lt;</a:t>
            </a:r>
            <a:r>
              <a:rPr lang="en-US" altLang="ja-JP" dirty="0" err="1">
                <a:solidFill>
                  <a:srgbClr val="FF0000"/>
                </a:solidFill>
              </a:rPr>
              <a:t>Bz</a:t>
            </a:r>
            <a:r>
              <a:rPr lang="en-US" altLang="ja-JP" dirty="0">
                <a:solidFill>
                  <a:srgbClr val="FF0000"/>
                </a:solidFill>
              </a:rPr>
              <a:t>&lt;1000G)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40152" y="1846565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Strong fields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 (</a:t>
            </a:r>
            <a:r>
              <a:rPr lang="en-US" altLang="ja-JP" dirty="0" err="1">
                <a:solidFill>
                  <a:srgbClr val="FF0000"/>
                </a:solidFill>
              </a:rPr>
              <a:t>Bz</a:t>
            </a:r>
            <a:r>
              <a:rPr lang="en-US" altLang="ja-JP" dirty="0">
                <a:solidFill>
                  <a:srgbClr val="FF0000"/>
                </a:solidFill>
              </a:rPr>
              <a:t>&gt;1000G)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6588224" y="1340768"/>
                <a:ext cx="22778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𝐻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𝐶𝑧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ＭＳ Ｐゴシック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>
                              <a:latin typeface="Cambria Math"/>
                              <a:ea typeface="ＭＳ Ｐゴシック" charset="-128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ja-JP">
                              <a:latin typeface="Cambria Math"/>
                              <a:ea typeface="ＭＳ Ｐゴシック" charset="-128"/>
                            </a:rPr>
                            <m:t>Curl</m:t>
                          </m:r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𝐵</m:t>
                          </m:r>
                          <m:r>
                            <m:rPr>
                              <m:nor/>
                            </m:rPr>
                            <a:rPr lang="en-US" altLang="ja-JP">
                              <a:latin typeface="Cambria Math"/>
                              <a:ea typeface="ＭＳ Ｐゴシック" charset="-128"/>
                            </a:rPr>
                            <m:t>)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𝑧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𝐵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340768"/>
                <a:ext cx="227780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07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ja-JP" dirty="0" smtClean="0">
                <a:solidFill>
                  <a:srgbClr val="FF0000"/>
                </a:solidFill>
                <a:ea typeface="ＭＳ Ｐゴシック" pitchFamily="34" charset="-128"/>
              </a:rPr>
              <a:t>Butterfly diagram of </a:t>
            </a:r>
            <a:r>
              <a:rPr kumimoji="1" lang="en-US" altLang="ja-JP" dirty="0" err="1" smtClean="0">
                <a:solidFill>
                  <a:srgbClr val="FF0000"/>
                </a:solidFill>
                <a:ea typeface="ＭＳ Ｐゴシック" pitchFamily="34" charset="-128"/>
              </a:rPr>
              <a:t>H</a:t>
            </a:r>
            <a:r>
              <a:rPr kumimoji="1" lang="en-US" altLang="ja-JP" baseline="-25000" dirty="0" err="1" smtClean="0">
                <a:solidFill>
                  <a:srgbClr val="FF0000"/>
                </a:solidFill>
                <a:ea typeface="ＭＳ Ｐゴシック" pitchFamily="34" charset="-128"/>
              </a:rPr>
              <a:t>Cz</a:t>
            </a:r>
            <a:endParaRPr kumimoji="1" lang="ja-JP" altLang="en-US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34820" name="コンテンツ プレースホルダ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9"/>
          <a:stretch/>
        </p:blipFill>
        <p:spPr bwMode="auto">
          <a:xfrm>
            <a:off x="293527" y="2597155"/>
            <a:ext cx="8572500" cy="299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331640" y="1765201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Middle-range fields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(10G&lt;</a:t>
            </a:r>
            <a:r>
              <a:rPr lang="en-US" altLang="ja-JP" dirty="0" err="1">
                <a:solidFill>
                  <a:srgbClr val="FF0000"/>
                </a:solidFill>
              </a:rPr>
              <a:t>Bz</a:t>
            </a:r>
            <a:r>
              <a:rPr lang="en-US" altLang="ja-JP" dirty="0">
                <a:solidFill>
                  <a:srgbClr val="FF0000"/>
                </a:solidFill>
              </a:rPr>
              <a:t>&lt;1000G)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40152" y="1846565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Strong fields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 (</a:t>
            </a:r>
            <a:r>
              <a:rPr lang="en-US" altLang="ja-JP" dirty="0" err="1">
                <a:solidFill>
                  <a:srgbClr val="FF0000"/>
                </a:solidFill>
              </a:rPr>
              <a:t>Bz</a:t>
            </a:r>
            <a:r>
              <a:rPr lang="en-US" altLang="ja-JP" dirty="0">
                <a:solidFill>
                  <a:srgbClr val="FF0000"/>
                </a:solidFill>
              </a:rPr>
              <a:t>&gt;1000G)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6588224" y="1340768"/>
                <a:ext cx="22778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𝐻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𝐶𝑧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ＭＳ Ｐゴシック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>
                              <a:latin typeface="Cambria Math"/>
                              <a:ea typeface="ＭＳ Ｐゴシック" charset="-128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ja-JP">
                              <a:latin typeface="Cambria Math"/>
                              <a:ea typeface="ＭＳ Ｐゴシック" charset="-128"/>
                            </a:rPr>
                            <m:t>Curl</m:t>
                          </m:r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𝐵</m:t>
                          </m:r>
                          <m:r>
                            <m:rPr>
                              <m:nor/>
                            </m:rPr>
                            <a:rPr lang="en-US" altLang="ja-JP">
                              <a:latin typeface="Cambria Math"/>
                              <a:ea typeface="ＭＳ Ｐゴシック" charset="-128"/>
                            </a:rPr>
                            <m:t>)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𝑧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𝐵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340768"/>
                <a:ext cx="227780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 bwMode="auto">
          <a:xfrm>
            <a:off x="35496" y="44624"/>
            <a:ext cx="1080120" cy="4046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/>
              <a:t>Revised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84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  <a:ea typeface="ＭＳ Ｐゴシック" charset="-128"/>
                  </a:rPr>
                  <a:t>Butterfly diagram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𝑙𝑜𝑐</m:t>
                        </m:r>
                      </m:sub>
                    </m:sSub>
                  </m:oMath>
                </a14:m>
                <a:endParaRPr kumimoji="1" lang="ja-JP" altLang="en-US" dirty="0">
                  <a:solidFill>
                    <a:srgbClr val="FF0000"/>
                  </a:solidFill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3584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09"/>
          <a:stretch/>
        </p:blipFill>
        <p:spPr bwMode="auto">
          <a:xfrm>
            <a:off x="467544" y="2507457"/>
            <a:ext cx="8229600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331640" y="1765201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Middle-range fields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(10G&lt;</a:t>
            </a:r>
            <a:r>
              <a:rPr lang="en-US" altLang="ja-JP" dirty="0" err="1">
                <a:solidFill>
                  <a:srgbClr val="FF0000"/>
                </a:solidFill>
              </a:rPr>
              <a:t>Bz</a:t>
            </a:r>
            <a:r>
              <a:rPr lang="en-US" altLang="ja-JP" dirty="0">
                <a:solidFill>
                  <a:srgbClr val="FF0000"/>
                </a:solidFill>
              </a:rPr>
              <a:t>&lt;1000G)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40152" y="1846565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Strong fields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 (</a:t>
            </a:r>
            <a:r>
              <a:rPr lang="en-US" altLang="ja-JP" dirty="0" err="1">
                <a:solidFill>
                  <a:srgbClr val="FF0000"/>
                </a:solidFill>
              </a:rPr>
              <a:t>Bz</a:t>
            </a:r>
            <a:r>
              <a:rPr lang="en-US" altLang="ja-JP" dirty="0">
                <a:solidFill>
                  <a:srgbClr val="FF0000"/>
                </a:solidFill>
              </a:rPr>
              <a:t>&gt;1000G)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5865819" y="1268760"/>
                <a:ext cx="3098669" cy="414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SupPr>
                            <m:e>
                              <m:r>
                                <a:rPr lang="ja-JP" altLang="en-US" i="1">
                                  <a:latin typeface="Cambria Math"/>
                                  <a:ea typeface="ＭＳ Ｐゴシック" charset="-128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(0)</m:t>
                              </m:r>
                            </m:sup>
                          </m:sSubSup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𝑙𝑜𝑐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ＭＳ Ｐゴシック" charset="-128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Curl</m:t>
                              </m:r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 </m:t>
                              </m:r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𝐵</m:t>
                              </m:r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dirty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819" y="1268760"/>
                <a:ext cx="3098669" cy="414281"/>
              </a:xfrm>
              <a:prstGeom prst="rect">
                <a:avLst/>
              </a:prstGeom>
              <a:blipFill rotWithShape="1"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02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84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  <a:ea typeface="ＭＳ Ｐゴシック" charset="-128"/>
                  </a:rPr>
                  <a:t>Butterfly diagram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𝑙𝑜𝑐</m:t>
                        </m:r>
                      </m:sub>
                    </m:sSub>
                  </m:oMath>
                </a14:m>
                <a:endParaRPr kumimoji="1" lang="ja-JP" altLang="en-US" dirty="0">
                  <a:solidFill>
                    <a:srgbClr val="FF0000"/>
                  </a:solidFill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3584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1331640" y="1765201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Middle-range fields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(10G&lt;</a:t>
            </a:r>
            <a:r>
              <a:rPr lang="en-US" altLang="ja-JP" dirty="0" err="1">
                <a:solidFill>
                  <a:srgbClr val="FF0000"/>
                </a:solidFill>
              </a:rPr>
              <a:t>Bz</a:t>
            </a:r>
            <a:r>
              <a:rPr lang="en-US" altLang="ja-JP" dirty="0">
                <a:solidFill>
                  <a:srgbClr val="FF0000"/>
                </a:solidFill>
              </a:rPr>
              <a:t>&lt;1000G)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40152" y="1846565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Strong fields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 (</a:t>
            </a:r>
            <a:r>
              <a:rPr lang="en-US" altLang="ja-JP" dirty="0" err="1">
                <a:solidFill>
                  <a:srgbClr val="FF0000"/>
                </a:solidFill>
              </a:rPr>
              <a:t>Bz</a:t>
            </a:r>
            <a:r>
              <a:rPr lang="en-US" altLang="ja-JP" dirty="0">
                <a:solidFill>
                  <a:srgbClr val="FF0000"/>
                </a:solidFill>
              </a:rPr>
              <a:t>&gt;1000G)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5865819" y="1268760"/>
                <a:ext cx="3098669" cy="414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SupPr>
                            <m:e>
                              <m:r>
                                <a:rPr lang="ja-JP" altLang="en-US" i="1">
                                  <a:latin typeface="Cambria Math"/>
                                  <a:ea typeface="ＭＳ Ｐゴシック" charset="-128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(0)</m:t>
                              </m:r>
                            </m:sup>
                          </m:sSubSup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𝑙𝑜𝑐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ＭＳ Ｐゴシック" charset="-128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Curl</m:t>
                              </m:r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 </m:t>
                              </m:r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𝐵</m:t>
                              </m:r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dirty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819" y="1268760"/>
                <a:ext cx="3098669" cy="414281"/>
              </a:xfrm>
              <a:prstGeom prst="rect">
                <a:avLst/>
              </a:prstGeom>
              <a:blipFill rotWithShape="1"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394069" y="2492896"/>
            <a:ext cx="82296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6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ja-JP" sz="4000" smtClean="0">
                <a:solidFill>
                  <a:srgbClr val="CC0066"/>
                </a:solidFill>
                <a:ea typeface="ＭＳ Ｐゴシック" pitchFamily="34" charset="-128"/>
              </a:rPr>
              <a:t>More results on hemispheric rule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908175" y="1268413"/>
            <a:ext cx="56165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GB" altLang="ja-JP" sz="2800" b="1">
                <a:solidFill>
                  <a:srgbClr val="FF0000"/>
                </a:solidFill>
              </a:rPr>
              <a:t>Hagino &amp; Sakurai 2004-2005</a:t>
            </a:r>
            <a:r>
              <a:rPr kumimoji="0" lang="en-GB" altLang="ja-JP" sz="2400" b="1"/>
              <a:t> </a:t>
            </a:r>
          </a:p>
          <a:p>
            <a:endParaRPr kumimoji="0" lang="en-GB" altLang="ja-JP" sz="2400" b="1"/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89138"/>
            <a:ext cx="4465638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750" y="5373688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ja-JP" b="1" i="1" u="sng" dirty="0" smtClean="0">
                <a:solidFill>
                  <a:schemeClr val="accent2"/>
                </a:solidFill>
                <a:ea typeface="ＭＳ Ｐゴシック" pitchFamily="34" charset="-128"/>
              </a:rPr>
              <a:t>Variation with the solar cycle </a:t>
            </a:r>
          </a:p>
          <a:p>
            <a:pPr marL="0" indent="0" eaLnBrk="1" hangingPunct="1">
              <a:buNone/>
            </a:pPr>
            <a:r>
              <a:rPr lang="en-GB" altLang="ja-JP" sz="2800" b="1" i="1" dirty="0" smtClean="0">
                <a:ea typeface="ＭＳ Ｐゴシック" pitchFamily="34" charset="-128"/>
              </a:rPr>
              <a:t>also reported by </a:t>
            </a:r>
            <a:r>
              <a:rPr lang="en-GB" altLang="ja-JP" sz="2800" b="1" i="1" dirty="0" err="1" smtClean="0">
                <a:ea typeface="ＭＳ Ｐゴシック" pitchFamily="34" charset="-128"/>
              </a:rPr>
              <a:t>Hagino</a:t>
            </a:r>
            <a:r>
              <a:rPr lang="en-GB" altLang="ja-JP" sz="2800" b="1" i="1" dirty="0" smtClean="0">
                <a:ea typeface="ＭＳ Ｐゴシック" pitchFamily="34" charset="-128"/>
              </a:rPr>
              <a:t> &amp; Sakurai 2005</a:t>
            </a:r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4392613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84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  <a:ea typeface="ＭＳ Ｐゴシック" charset="-128"/>
                  </a:rPr>
                  <a:t>Butterfly diagram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𝑙𝑜𝑐</m:t>
                        </m:r>
                      </m:sub>
                    </m:sSub>
                  </m:oMath>
                </a14:m>
                <a:endParaRPr kumimoji="1" lang="ja-JP" altLang="en-US" dirty="0">
                  <a:solidFill>
                    <a:srgbClr val="FF0000"/>
                  </a:solidFill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3584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1331640" y="1765201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Middle-range fields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(10G&lt;</a:t>
            </a:r>
            <a:r>
              <a:rPr lang="en-US" altLang="ja-JP" dirty="0" err="1">
                <a:solidFill>
                  <a:srgbClr val="FF0000"/>
                </a:solidFill>
              </a:rPr>
              <a:t>Bz</a:t>
            </a:r>
            <a:r>
              <a:rPr lang="en-US" altLang="ja-JP" dirty="0">
                <a:solidFill>
                  <a:srgbClr val="FF0000"/>
                </a:solidFill>
              </a:rPr>
              <a:t>&lt;1000G)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40152" y="1846565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Strong fields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 (</a:t>
            </a:r>
            <a:r>
              <a:rPr lang="en-US" altLang="ja-JP" dirty="0" err="1">
                <a:solidFill>
                  <a:srgbClr val="FF0000"/>
                </a:solidFill>
              </a:rPr>
              <a:t>Bz</a:t>
            </a:r>
            <a:r>
              <a:rPr lang="en-US" altLang="ja-JP" dirty="0">
                <a:solidFill>
                  <a:srgbClr val="FF0000"/>
                </a:solidFill>
              </a:rPr>
              <a:t>&gt;1000G)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5865819" y="1268760"/>
                <a:ext cx="3098669" cy="414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SupPr>
                            <m:e>
                              <m:r>
                                <a:rPr lang="ja-JP" altLang="en-US" i="1">
                                  <a:latin typeface="Cambria Math"/>
                                  <a:ea typeface="ＭＳ Ｐゴシック" charset="-128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(0)</m:t>
                              </m:r>
                            </m:sup>
                          </m:sSubSup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𝑙𝑜𝑐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ＭＳ Ｐゴシック" charset="-128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Curl</m:t>
                              </m:r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 </m:t>
                              </m:r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𝐵</m:t>
                              </m:r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dirty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819" y="1268760"/>
                <a:ext cx="3098669" cy="414281"/>
              </a:xfrm>
              <a:prstGeom prst="rect">
                <a:avLst/>
              </a:prstGeom>
              <a:blipFill rotWithShape="1"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4"/>
          <a:stretch/>
        </p:blipFill>
        <p:spPr>
          <a:xfrm>
            <a:off x="323528" y="2708920"/>
            <a:ext cx="8572500" cy="300611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 bwMode="auto">
          <a:xfrm>
            <a:off x="35496" y="44624"/>
            <a:ext cx="1080120" cy="4046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/>
              <a:t>Revised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5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1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kumimoji="1" lang="ja-JP" altLang="en-US" dirty="0">
              <a:ea typeface="ＭＳ Ｐゴシック" charset="-128"/>
            </a:endParaRPr>
          </a:p>
          <a:p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0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kumimoji="1" lang="en-US" altLang="ja-JP" dirty="0" smtClean="0">
                    <a:solidFill>
                      <a:srgbClr val="FF0000"/>
                    </a:solidFill>
                    <a:ea typeface="ＭＳ Ｐゴシック" charset="-128"/>
                  </a:rPr>
                  <a:t>Butterfly diagram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𝑎𝑣</m:t>
                        </m:r>
                      </m:sub>
                    </m:sSub>
                  </m:oMath>
                </a14:m>
                <a:endParaRPr kumimoji="1" lang="ja-JP" altLang="en-US" dirty="0" smtClean="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37890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892" name="コンテンツ プレースホルダ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9"/>
          <a:stretch/>
        </p:blipFill>
        <p:spPr bwMode="auto">
          <a:xfrm>
            <a:off x="467544" y="2492896"/>
            <a:ext cx="8285225" cy="291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331640" y="1765201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Middle-range fields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(10G&lt;</a:t>
            </a:r>
            <a:r>
              <a:rPr lang="en-US" altLang="ja-JP" dirty="0" err="1">
                <a:solidFill>
                  <a:srgbClr val="FF0000"/>
                </a:solidFill>
              </a:rPr>
              <a:t>Bz</a:t>
            </a:r>
            <a:r>
              <a:rPr lang="en-US" altLang="ja-JP" dirty="0">
                <a:solidFill>
                  <a:srgbClr val="FF0000"/>
                </a:solidFill>
              </a:rPr>
              <a:t>&lt;1000G)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40152" y="1846565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Strong fields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 (</a:t>
            </a:r>
            <a:r>
              <a:rPr lang="en-US" altLang="ja-JP" dirty="0" err="1">
                <a:solidFill>
                  <a:srgbClr val="FF0000"/>
                </a:solidFill>
              </a:rPr>
              <a:t>Bz</a:t>
            </a:r>
            <a:r>
              <a:rPr lang="en-US" altLang="ja-JP" dirty="0">
                <a:solidFill>
                  <a:srgbClr val="FF0000"/>
                </a:solidFill>
              </a:rPr>
              <a:t>&gt;1000G)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5220072" y="1196752"/>
                <a:ext cx="3845925" cy="414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SupPr>
                            <m:e>
                              <m:r>
                                <a:rPr lang="ja-JP" altLang="en-US" i="1">
                                  <a:latin typeface="Cambria Math"/>
                                  <a:ea typeface="ＭＳ Ｐゴシック" charset="-128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(1)</m:t>
                              </m:r>
                            </m:sup>
                          </m:sSubSup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𝑎𝑣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ＭＳ Ｐゴシック" charset="-128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Curl</m:t>
                              </m:r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 </m:t>
                              </m:r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𝐵</m:t>
                              </m:r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altLang="ja-JP">
                              <a:latin typeface="Cambria Math"/>
                              <a:ea typeface="Cambria Math"/>
                            </a:rPr>
                            <m:t>sign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ja-JP" i="1">
                          <a:latin typeface="Cambria Math"/>
                          <a:ea typeface="ＭＳ Ｐゴシック" charset="-128"/>
                        </a:rPr>
                        <m:t>/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ＭＳ Ｐゴシック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ＭＳ Ｐゴシック" charset="-128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ＭＳ Ｐゴシック" charset="-128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196752"/>
                <a:ext cx="3845925" cy="414281"/>
              </a:xfrm>
              <a:prstGeom prst="rect">
                <a:avLst/>
              </a:prstGeom>
              <a:blipFill rotWithShape="1"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1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kumimoji="1" lang="ja-JP" altLang="en-US" dirty="0">
              <a:ea typeface="ＭＳ Ｐゴシック" charset="-128"/>
            </a:endParaRPr>
          </a:p>
          <a:p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0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kumimoji="1" lang="en-US" altLang="ja-JP" dirty="0" smtClean="0">
                    <a:solidFill>
                      <a:srgbClr val="FF0000"/>
                    </a:solidFill>
                    <a:ea typeface="ＭＳ Ｐゴシック" charset="-128"/>
                  </a:rPr>
                  <a:t>Butterfly diagram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𝑎𝑣</m:t>
                        </m:r>
                      </m:sub>
                    </m:sSub>
                  </m:oMath>
                </a14:m>
                <a:endParaRPr kumimoji="1" lang="ja-JP" altLang="en-US" dirty="0" smtClean="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37890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892" name="コンテンツ プレースホルダ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39972" y="2554660"/>
            <a:ext cx="8229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331640" y="1765201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Middle-range fields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(10G&lt;</a:t>
            </a:r>
            <a:r>
              <a:rPr lang="en-US" altLang="ja-JP" dirty="0" err="1">
                <a:solidFill>
                  <a:srgbClr val="FF0000"/>
                </a:solidFill>
              </a:rPr>
              <a:t>Bz</a:t>
            </a:r>
            <a:r>
              <a:rPr lang="en-US" altLang="ja-JP" dirty="0">
                <a:solidFill>
                  <a:srgbClr val="FF0000"/>
                </a:solidFill>
              </a:rPr>
              <a:t>&lt;1000G)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40152" y="1846565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Strong fields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 (</a:t>
            </a:r>
            <a:r>
              <a:rPr lang="en-US" altLang="ja-JP" dirty="0" err="1">
                <a:solidFill>
                  <a:srgbClr val="FF0000"/>
                </a:solidFill>
              </a:rPr>
              <a:t>Bz</a:t>
            </a:r>
            <a:r>
              <a:rPr lang="en-US" altLang="ja-JP" dirty="0">
                <a:solidFill>
                  <a:srgbClr val="FF0000"/>
                </a:solidFill>
              </a:rPr>
              <a:t>&gt;1000G)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5220072" y="1196752"/>
                <a:ext cx="3845925" cy="414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SupPr>
                            <m:e>
                              <m:r>
                                <a:rPr lang="ja-JP" altLang="en-US" i="1">
                                  <a:latin typeface="Cambria Math"/>
                                  <a:ea typeface="ＭＳ Ｐゴシック" charset="-128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(1)</m:t>
                              </m:r>
                            </m:sup>
                          </m:sSubSup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𝑎𝑣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ＭＳ Ｐゴシック" charset="-128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Curl</m:t>
                              </m:r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 </m:t>
                              </m:r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𝐵</m:t>
                              </m:r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altLang="ja-JP">
                              <a:latin typeface="Cambria Math"/>
                              <a:ea typeface="Cambria Math"/>
                            </a:rPr>
                            <m:t>sign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ja-JP" i="1">
                          <a:latin typeface="Cambria Math"/>
                          <a:ea typeface="ＭＳ Ｐゴシック" charset="-128"/>
                        </a:rPr>
                        <m:t>/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ＭＳ Ｐゴシック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ＭＳ Ｐゴシック" charset="-128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ＭＳ Ｐゴシック" charset="-128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196752"/>
                <a:ext cx="3845925" cy="414281"/>
              </a:xfrm>
              <a:prstGeom prst="rect">
                <a:avLst/>
              </a:prstGeom>
              <a:blipFill rotWithShape="1"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18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0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kumimoji="1" lang="en-US" altLang="ja-JP" dirty="0" smtClean="0">
                    <a:solidFill>
                      <a:srgbClr val="FF0000"/>
                    </a:solidFill>
                    <a:ea typeface="ＭＳ Ｐゴシック" charset="-128"/>
                  </a:rPr>
                  <a:t>Butterfly diagram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𝑎𝑣</m:t>
                        </m:r>
                      </m:sub>
                    </m:sSub>
                  </m:oMath>
                </a14:m>
                <a:endParaRPr kumimoji="1" lang="ja-JP" altLang="en-US" dirty="0" smtClean="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37890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1331640" y="1765201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Middle-range fields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(10G&lt;</a:t>
            </a:r>
            <a:r>
              <a:rPr lang="en-US" altLang="ja-JP" dirty="0" err="1">
                <a:solidFill>
                  <a:srgbClr val="FF0000"/>
                </a:solidFill>
              </a:rPr>
              <a:t>Bz</a:t>
            </a:r>
            <a:r>
              <a:rPr lang="en-US" altLang="ja-JP" dirty="0">
                <a:solidFill>
                  <a:srgbClr val="FF0000"/>
                </a:solidFill>
              </a:rPr>
              <a:t>&lt;1000G)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40152" y="1846565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Strong fields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 (</a:t>
            </a:r>
            <a:r>
              <a:rPr lang="en-US" altLang="ja-JP" dirty="0" err="1">
                <a:solidFill>
                  <a:srgbClr val="FF0000"/>
                </a:solidFill>
              </a:rPr>
              <a:t>Bz</a:t>
            </a:r>
            <a:r>
              <a:rPr lang="en-US" altLang="ja-JP" dirty="0">
                <a:solidFill>
                  <a:srgbClr val="FF0000"/>
                </a:solidFill>
              </a:rPr>
              <a:t>&gt;1000G)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5220072" y="1196752"/>
                <a:ext cx="3845925" cy="414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SupPr>
                            <m:e>
                              <m:r>
                                <a:rPr lang="ja-JP" altLang="en-US" i="1">
                                  <a:latin typeface="Cambria Math"/>
                                  <a:ea typeface="ＭＳ Ｐゴシック" charset="-128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(1)</m:t>
                              </m:r>
                            </m:sup>
                          </m:sSubSup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𝑎𝑣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ＭＳ Ｐゴシック" charset="-128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Curl</m:t>
                              </m:r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 </m:t>
                              </m:r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𝐵</m:t>
                              </m:r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altLang="ja-JP">
                              <a:latin typeface="Cambria Math"/>
                              <a:ea typeface="Cambria Math"/>
                            </a:rPr>
                            <m:t>sign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ja-JP" i="1">
                          <a:latin typeface="Cambria Math"/>
                          <a:ea typeface="ＭＳ Ｐゴシック" charset="-128"/>
                        </a:rPr>
                        <m:t>/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ＭＳ Ｐゴシック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ＭＳ Ｐゴシック" charset="-128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ＭＳ Ｐゴシック" charset="-128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196752"/>
                <a:ext cx="3845925" cy="414281"/>
              </a:xfrm>
              <a:prstGeom prst="rect">
                <a:avLst/>
              </a:prstGeom>
              <a:blipFill rotWithShape="1"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コンテンツ プレースホルダー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10"/>
          <a:stretch/>
        </p:blipFill>
        <p:spPr bwMode="auto">
          <a:xfrm>
            <a:off x="323528" y="2852936"/>
            <a:ext cx="8572500" cy="30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正方形/長方形 10"/>
          <p:cNvSpPr/>
          <p:nvPr/>
        </p:nvSpPr>
        <p:spPr bwMode="auto">
          <a:xfrm>
            <a:off x="35496" y="44624"/>
            <a:ext cx="1080120" cy="4046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/>
              <a:t>Revised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2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smtClean="0">
                <a:solidFill>
                  <a:srgbClr val="FF0000"/>
                </a:solidFill>
                <a:ea typeface="ＭＳ Ｐゴシック" pitchFamily="34" charset="-128"/>
              </a:rPr>
              <a:t>Scatter plot: </a:t>
            </a:r>
            <a:r>
              <a:rPr kumimoji="1" lang="en-US" altLang="ja-JP" sz="4000" dirty="0" err="1" smtClean="0">
                <a:solidFill>
                  <a:srgbClr val="FF0000"/>
                </a:solidFill>
                <a:ea typeface="ＭＳ Ｐゴシック" pitchFamily="34" charset="-128"/>
              </a:rPr>
              <a:t>Hcz</a:t>
            </a:r>
            <a:r>
              <a:rPr kumimoji="1" lang="en-US" altLang="ja-JP" sz="4000" baseline="-25000" dirty="0" err="1" smtClean="0">
                <a:solidFill>
                  <a:srgbClr val="FF0000"/>
                </a:solidFill>
                <a:ea typeface="ＭＳ Ｐゴシック" pitchFamily="34" charset="-128"/>
              </a:rPr>
              <a:t>middle</a:t>
            </a:r>
            <a:r>
              <a:rPr kumimoji="1" lang="en-US" altLang="ja-JP" sz="4000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kumimoji="1" lang="en-US" altLang="ja-JP" sz="4000" dirty="0" smtClean="0">
                <a:solidFill>
                  <a:srgbClr val="FF0000"/>
                </a:solidFill>
                <a:ea typeface="ＭＳ Ｐゴシック" pitchFamily="34" charset="-128"/>
              </a:rPr>
              <a:t>vs. </a:t>
            </a:r>
            <a:r>
              <a:rPr kumimoji="1" lang="en-US" altLang="ja-JP" sz="4000" dirty="0" err="1" smtClean="0">
                <a:solidFill>
                  <a:srgbClr val="FF0000"/>
                </a:solidFill>
                <a:ea typeface="ＭＳ Ｐゴシック" pitchFamily="34" charset="-128"/>
              </a:rPr>
              <a:t>Hcz</a:t>
            </a:r>
            <a:r>
              <a:rPr kumimoji="1" lang="en-US" altLang="ja-JP" sz="4000" baseline="-25000" dirty="0" err="1" smtClean="0">
                <a:solidFill>
                  <a:srgbClr val="FF0000"/>
                </a:solidFill>
                <a:ea typeface="ＭＳ Ｐゴシック" pitchFamily="34" charset="-128"/>
              </a:rPr>
              <a:t>strong</a:t>
            </a:r>
            <a:r>
              <a:rPr kumimoji="1" lang="en-US" altLang="ja-JP" sz="4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kumimoji="1" lang="en-US" altLang="ja-JP" sz="4000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endParaRPr kumimoji="1" lang="ja-JP" altLang="en-US" sz="4000" baseline="-250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38915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" b="50690"/>
          <a:stretch>
            <a:fillRect/>
          </a:stretch>
        </p:blipFill>
        <p:spPr>
          <a:xfrm>
            <a:off x="457200" y="2027238"/>
            <a:ext cx="8229600" cy="3865562"/>
          </a:xfrm>
        </p:spPr>
      </p:pic>
      <p:sp>
        <p:nvSpPr>
          <p:cNvPr id="38916" name="テキスト ボックス 7"/>
          <p:cNvSpPr txBox="1">
            <a:spLocks noChangeArrowheads="1"/>
          </p:cNvSpPr>
          <p:nvPr/>
        </p:nvSpPr>
        <p:spPr bwMode="auto">
          <a:xfrm>
            <a:off x="1187624" y="1340768"/>
            <a:ext cx="4801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70C0"/>
                </a:solidFill>
              </a:rPr>
              <a:t>Fitted line (all data</a:t>
            </a:r>
            <a:r>
              <a:rPr lang="en-US" altLang="ja-JP" dirty="0" smtClean="0">
                <a:solidFill>
                  <a:srgbClr val="0070C0"/>
                </a:solidFill>
              </a:rPr>
              <a:t>)	correlation=+0.28</a:t>
            </a:r>
            <a:endParaRPr lang="en-US" altLang="ja-JP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ja-JP" dirty="0">
                <a:solidFill>
                  <a:srgbClr val="FF0000"/>
                </a:solidFill>
              </a:rPr>
              <a:t>Fitted line (inside box</a:t>
            </a:r>
            <a:r>
              <a:rPr lang="en-US" altLang="ja-JP" dirty="0" smtClean="0">
                <a:solidFill>
                  <a:srgbClr val="FF0000"/>
                </a:solidFill>
              </a:rPr>
              <a:t>) 	correlation=-0.27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smtClean="0">
                <a:solidFill>
                  <a:srgbClr val="FF0000"/>
                </a:solidFill>
                <a:ea typeface="ＭＳ Ｐゴシック" pitchFamily="34" charset="-128"/>
              </a:rPr>
              <a:t>Scatter plot: </a:t>
            </a:r>
            <a:r>
              <a:rPr kumimoji="1" lang="en-US" altLang="ja-JP" sz="4000" dirty="0" err="1" smtClean="0">
                <a:solidFill>
                  <a:srgbClr val="FF0000"/>
                </a:solidFill>
                <a:ea typeface="ＭＳ Ｐゴシック" pitchFamily="34" charset="-128"/>
              </a:rPr>
              <a:t>Hcz</a:t>
            </a:r>
            <a:r>
              <a:rPr kumimoji="1" lang="en-US" altLang="ja-JP" sz="4000" baseline="-25000" dirty="0" err="1" smtClean="0">
                <a:solidFill>
                  <a:srgbClr val="FF0000"/>
                </a:solidFill>
                <a:ea typeface="ＭＳ Ｐゴシック" pitchFamily="34" charset="-128"/>
              </a:rPr>
              <a:t>middle</a:t>
            </a:r>
            <a:r>
              <a:rPr kumimoji="1" lang="en-US" altLang="ja-JP" sz="4000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kumimoji="1" lang="en-US" altLang="ja-JP" sz="4000" dirty="0" smtClean="0">
                <a:solidFill>
                  <a:srgbClr val="FF0000"/>
                </a:solidFill>
                <a:ea typeface="ＭＳ Ｐゴシック" pitchFamily="34" charset="-128"/>
              </a:rPr>
              <a:t>vs. </a:t>
            </a:r>
            <a:r>
              <a:rPr kumimoji="1" lang="en-US" altLang="ja-JP" sz="4000" dirty="0" err="1" smtClean="0">
                <a:solidFill>
                  <a:srgbClr val="FF0000"/>
                </a:solidFill>
                <a:ea typeface="ＭＳ Ｐゴシック" pitchFamily="34" charset="-128"/>
              </a:rPr>
              <a:t>Hcz</a:t>
            </a:r>
            <a:r>
              <a:rPr kumimoji="1" lang="en-US" altLang="ja-JP" sz="4000" baseline="-25000" dirty="0" err="1" smtClean="0">
                <a:solidFill>
                  <a:srgbClr val="FF0000"/>
                </a:solidFill>
                <a:ea typeface="ＭＳ Ｐゴシック" pitchFamily="34" charset="-128"/>
              </a:rPr>
              <a:t>strong</a:t>
            </a:r>
            <a:r>
              <a:rPr kumimoji="1" lang="en-US" altLang="ja-JP" sz="4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kumimoji="1" lang="en-US" altLang="ja-JP" sz="4000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endParaRPr kumimoji="1" lang="ja-JP" altLang="en-US" sz="4000" baseline="-250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  <p:sp>
        <p:nvSpPr>
          <p:cNvPr id="4" name="正方形/長方形 3"/>
          <p:cNvSpPr/>
          <p:nvPr/>
        </p:nvSpPr>
        <p:spPr bwMode="auto">
          <a:xfrm>
            <a:off x="35496" y="44624"/>
            <a:ext cx="1080120" cy="4046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/>
              <a:t>Revised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9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テキスト ボックス 7"/>
          <p:cNvSpPr txBox="1">
            <a:spLocks noChangeArrowheads="1"/>
          </p:cNvSpPr>
          <p:nvPr/>
        </p:nvSpPr>
        <p:spPr bwMode="auto">
          <a:xfrm>
            <a:off x="1476375" y="2205038"/>
            <a:ext cx="2441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70C0"/>
                </a:solidFill>
              </a:rPr>
              <a:t>Fitted line (all data)</a:t>
            </a:r>
          </a:p>
          <a:p>
            <a:pPr eaLnBrk="1" hangingPunct="1"/>
            <a:r>
              <a:rPr lang="en-US" altLang="ja-JP">
                <a:solidFill>
                  <a:srgbClr val="FF0000"/>
                </a:solidFill>
              </a:rPr>
              <a:t>Fitted line (inside box)</a:t>
            </a:r>
            <a:endParaRPr lang="ja-JP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sz="4000" dirty="0" smtClean="0">
                    <a:solidFill>
                      <a:srgbClr val="FF0000"/>
                    </a:solidFill>
                  </a:rPr>
                  <a:t>Scatter plot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4000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sz="4000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sz="4000" b="0" i="1" smtClean="0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𝑙𝑜𝑐</m:t>
                        </m:r>
                        <m:r>
                          <a:rPr kumimoji="1" lang="en-US" altLang="ja-JP" sz="4000" b="0" i="1" smtClean="0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 </m:t>
                        </m:r>
                      </m:sub>
                    </m:sSub>
                  </m:oMath>
                </a14:m>
                <a:r>
                  <a:rPr kumimoji="1" lang="en-US" altLang="ja-JP" sz="4000" baseline="-25000" dirty="0" smtClean="0">
                    <a:solidFill>
                      <a:srgbClr val="FF0000"/>
                    </a:solidFill>
                  </a:rPr>
                  <a:t>middle </a:t>
                </a:r>
                <a:r>
                  <a:rPr kumimoji="1" lang="en-US" altLang="ja-JP" sz="4000" dirty="0" smtClean="0">
                    <a:solidFill>
                      <a:srgbClr val="FF0000"/>
                    </a:solidFill>
                  </a:rPr>
                  <a:t>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4000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sz="4000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sz="4000" b="0" i="1" smtClean="0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𝑙𝑜𝑐</m:t>
                        </m:r>
                      </m:sub>
                    </m:sSub>
                  </m:oMath>
                </a14:m>
                <a:r>
                  <a:rPr kumimoji="1" lang="en-US" altLang="ja-JP" sz="4000" baseline="-25000" dirty="0" err="1" smtClean="0">
                    <a:solidFill>
                      <a:srgbClr val="FF0000"/>
                    </a:solidFill>
                  </a:rPr>
                  <a:t>strong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タイトル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コンテンツ プレースホルダ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41" b="893"/>
          <a:stretch/>
        </p:blipFill>
        <p:spPr bwMode="auto">
          <a:xfrm>
            <a:off x="457200" y="2027238"/>
            <a:ext cx="8229600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259632" y="1691516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dirty="0" smtClean="0">
                <a:solidFill>
                  <a:srgbClr val="0070C0"/>
                </a:solidFill>
              </a:rPr>
              <a:t>Fitted line (all data)	correlation=-0.24</a:t>
            </a:r>
            <a:endParaRPr lang="en-US" altLang="ja-JP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4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sz="4000" dirty="0" smtClean="0">
                    <a:solidFill>
                      <a:srgbClr val="FF0000"/>
                    </a:solidFill>
                  </a:rPr>
                  <a:t>Scatter plot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4000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sz="4000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sz="4000" b="0" i="1" smtClean="0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𝑙𝑜𝑐</m:t>
                        </m:r>
                        <m:r>
                          <a:rPr kumimoji="1" lang="en-US" altLang="ja-JP" sz="4000" b="0" i="1" smtClean="0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 </m:t>
                        </m:r>
                      </m:sub>
                    </m:sSub>
                  </m:oMath>
                </a14:m>
                <a:r>
                  <a:rPr kumimoji="1" lang="en-US" altLang="ja-JP" sz="4000" baseline="-25000" dirty="0" smtClean="0">
                    <a:solidFill>
                      <a:srgbClr val="FF0000"/>
                    </a:solidFill>
                  </a:rPr>
                  <a:t>middle </a:t>
                </a:r>
                <a:r>
                  <a:rPr kumimoji="1" lang="en-US" altLang="ja-JP" sz="4000" dirty="0" smtClean="0">
                    <a:solidFill>
                      <a:srgbClr val="FF0000"/>
                    </a:solidFill>
                  </a:rPr>
                  <a:t>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4000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sz="4000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sz="4000" b="0" i="1" smtClean="0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𝑙𝑜𝑐</m:t>
                        </m:r>
                      </m:sub>
                    </m:sSub>
                  </m:oMath>
                </a14:m>
                <a:r>
                  <a:rPr kumimoji="1" lang="en-US" altLang="ja-JP" sz="4000" baseline="-25000" dirty="0" smtClean="0">
                    <a:solidFill>
                      <a:srgbClr val="FF0000"/>
                    </a:solidFill>
                  </a:rPr>
                  <a:t>strong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タイトル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2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sz="4000" dirty="0" smtClean="0">
                    <a:solidFill>
                      <a:srgbClr val="FF0000"/>
                    </a:solidFill>
                  </a:rPr>
                  <a:t>Scatter plot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4000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sz="4000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sz="4000" b="0" i="1" smtClean="0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𝑙𝑜𝑐</m:t>
                        </m:r>
                        <m:r>
                          <a:rPr kumimoji="1" lang="en-US" altLang="ja-JP" sz="4000" b="0" i="1" smtClean="0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 </m:t>
                        </m:r>
                      </m:sub>
                    </m:sSub>
                  </m:oMath>
                </a14:m>
                <a:r>
                  <a:rPr kumimoji="1" lang="en-US" altLang="ja-JP" sz="4000" baseline="-25000" dirty="0" smtClean="0">
                    <a:solidFill>
                      <a:srgbClr val="FF0000"/>
                    </a:solidFill>
                  </a:rPr>
                  <a:t>middle </a:t>
                </a:r>
                <a:r>
                  <a:rPr kumimoji="1" lang="en-US" altLang="ja-JP" sz="4000" dirty="0" smtClean="0">
                    <a:solidFill>
                      <a:srgbClr val="FF0000"/>
                    </a:solidFill>
                  </a:rPr>
                  <a:t>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4000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sz="4000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sz="4000" b="0" i="1" smtClean="0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𝑙𝑜𝑐</m:t>
                        </m:r>
                      </m:sub>
                    </m:sSub>
                  </m:oMath>
                </a14:m>
                <a:r>
                  <a:rPr kumimoji="1" lang="en-US" altLang="ja-JP" sz="4000" baseline="-25000" dirty="0" smtClean="0">
                    <a:solidFill>
                      <a:srgbClr val="FF0000"/>
                    </a:solidFill>
                  </a:rPr>
                  <a:t>strong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タイトル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 bwMode="auto">
          <a:xfrm>
            <a:off x="35496" y="44624"/>
            <a:ext cx="1080120" cy="4046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/>
              <a:t>Revised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" b="51489"/>
          <a:stretch>
            <a:fillRect/>
          </a:stretch>
        </p:blipFill>
        <p:spPr>
          <a:xfrm>
            <a:off x="250825" y="2057400"/>
            <a:ext cx="8572500" cy="3963988"/>
          </a:xfrm>
        </p:spPr>
      </p:pic>
      <p:sp>
        <p:nvSpPr>
          <p:cNvPr id="39940" name="テキスト ボックス 7"/>
          <p:cNvSpPr txBox="1">
            <a:spLocks noChangeArrowheads="1"/>
          </p:cNvSpPr>
          <p:nvPr/>
        </p:nvSpPr>
        <p:spPr bwMode="auto">
          <a:xfrm>
            <a:off x="1043608" y="1412776"/>
            <a:ext cx="46923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70C0"/>
                </a:solidFill>
              </a:rPr>
              <a:t>Fitted line (all data</a:t>
            </a:r>
            <a:r>
              <a:rPr lang="en-US" altLang="ja-JP" dirty="0" smtClean="0">
                <a:solidFill>
                  <a:srgbClr val="0070C0"/>
                </a:solidFill>
              </a:rPr>
              <a:t>)	correlation=-0.06</a:t>
            </a:r>
            <a:endParaRPr lang="en-US" altLang="ja-JP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ja-JP" dirty="0">
                <a:solidFill>
                  <a:srgbClr val="FF0000"/>
                </a:solidFill>
              </a:rPr>
              <a:t>Fitted line (inside box</a:t>
            </a:r>
            <a:r>
              <a:rPr lang="en-US" altLang="ja-JP" dirty="0" smtClean="0">
                <a:solidFill>
                  <a:srgbClr val="FF0000"/>
                </a:solidFill>
              </a:rPr>
              <a:t>)	correlation=-0.54</a:t>
            </a:r>
            <a:endParaRPr lang="ja-JP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Scatter plot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𝑎𝑣</m:t>
                        </m:r>
                      </m:sub>
                    </m:sSub>
                  </m:oMath>
                </a14:m>
                <a:r>
                  <a:rPr kumimoji="1" lang="en-US" altLang="ja-JP" baseline="-25000" dirty="0" smtClean="0">
                    <a:solidFill>
                      <a:srgbClr val="FF0000"/>
                    </a:solidFill>
                  </a:rPr>
                  <a:t>middle 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𝑎𝑣</m:t>
                        </m:r>
                      </m:sub>
                    </m:sSub>
                  </m:oMath>
                </a14:m>
                <a:r>
                  <a:rPr kumimoji="1" lang="en-US" altLang="ja-JP" baseline="-25000" dirty="0" err="1" smtClean="0">
                    <a:solidFill>
                      <a:srgbClr val="FF0000"/>
                    </a:solidFill>
                  </a:rPr>
                  <a:t>strong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タイトル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481" r="-148" b="-79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ja-JP" sz="4000" dirty="0" smtClean="0">
                <a:solidFill>
                  <a:srgbClr val="CC0066"/>
                </a:solidFill>
                <a:ea typeface="ＭＳ Ｐゴシック" pitchFamily="34" charset="-128"/>
              </a:rPr>
              <a:t>Variations of the hemispheric rule with the solar cycle (</a:t>
            </a:r>
            <a:r>
              <a:rPr lang="en-GB" altLang="ja-JP" sz="4000" dirty="0" err="1" smtClean="0">
                <a:solidFill>
                  <a:srgbClr val="CC0066"/>
                </a:solidFill>
                <a:ea typeface="ＭＳ Ｐゴシック" pitchFamily="34" charset="-128"/>
              </a:rPr>
              <a:t>Bao</a:t>
            </a:r>
            <a:r>
              <a:rPr lang="en-GB" altLang="ja-JP" sz="4000" dirty="0" smtClean="0">
                <a:solidFill>
                  <a:srgbClr val="CC0066"/>
                </a:solidFill>
                <a:ea typeface="ＭＳ Ｐゴシック" pitchFamily="34" charset="-128"/>
              </a:rPr>
              <a:t> et al. 2000)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625" y="1600200"/>
            <a:ext cx="72691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Scatter plot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𝑎𝑣</m:t>
                        </m:r>
                      </m:sub>
                    </m:sSub>
                  </m:oMath>
                </a14:m>
                <a:r>
                  <a:rPr kumimoji="1" lang="en-US" altLang="ja-JP" baseline="-25000" dirty="0" smtClean="0">
                    <a:solidFill>
                      <a:srgbClr val="FF0000"/>
                    </a:solidFill>
                  </a:rPr>
                  <a:t>middle 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𝑎𝑣</m:t>
                        </m:r>
                      </m:sub>
                    </m:sSub>
                  </m:oMath>
                </a14:m>
                <a:r>
                  <a:rPr kumimoji="1" lang="en-US" altLang="ja-JP" baseline="-25000" dirty="0" err="1" smtClean="0">
                    <a:solidFill>
                      <a:srgbClr val="FF0000"/>
                    </a:solidFill>
                  </a:rPr>
                  <a:t>strong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タイトル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481" r="-148" b="-79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4122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Scatter plot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𝑎𝑣</m:t>
                        </m:r>
                      </m:sub>
                    </m:sSub>
                  </m:oMath>
                </a14:m>
                <a:r>
                  <a:rPr kumimoji="1" lang="en-US" altLang="ja-JP" baseline="-25000" dirty="0" smtClean="0">
                    <a:solidFill>
                      <a:srgbClr val="FF0000"/>
                    </a:solidFill>
                  </a:rPr>
                  <a:t>middle 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𝑎𝑣</m:t>
                        </m:r>
                      </m:sub>
                    </m:sSub>
                  </m:oMath>
                </a14:m>
                <a:r>
                  <a:rPr kumimoji="1" lang="en-US" altLang="ja-JP" baseline="-25000" dirty="0" err="1" smtClean="0">
                    <a:solidFill>
                      <a:srgbClr val="FF0000"/>
                    </a:solidFill>
                  </a:rPr>
                  <a:t>strong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タイトル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481" r="-148" b="-79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  <p:sp>
        <p:nvSpPr>
          <p:cNvPr id="5" name="正方形/長方形 4"/>
          <p:cNvSpPr/>
          <p:nvPr/>
        </p:nvSpPr>
        <p:spPr bwMode="auto">
          <a:xfrm>
            <a:off x="35496" y="44624"/>
            <a:ext cx="1080120" cy="4046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/>
              <a:t>Revised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Scatter plot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𝑔𝑙</m:t>
                        </m:r>
                      </m:sub>
                    </m:sSub>
                  </m:oMath>
                </a14:m>
                <a:r>
                  <a:rPr kumimoji="1" lang="en-US" altLang="ja-JP" baseline="-25000" dirty="0" smtClean="0">
                    <a:solidFill>
                      <a:srgbClr val="FF0000"/>
                    </a:solidFill>
                  </a:rPr>
                  <a:t>middle 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𝑔𝑙</m:t>
                        </m:r>
                      </m:sub>
                    </m:sSub>
                  </m:oMath>
                </a14:m>
                <a:r>
                  <a:rPr kumimoji="1" lang="en-US" altLang="ja-JP" baseline="-25000" dirty="0" err="1" smtClean="0">
                    <a:solidFill>
                      <a:srgbClr val="FF0000"/>
                    </a:solidFill>
                  </a:rPr>
                  <a:t>strong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タイトル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70" b="-53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3214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Scatter plot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𝑔𝑙</m:t>
                        </m:r>
                      </m:sub>
                    </m:sSub>
                  </m:oMath>
                </a14:m>
                <a:r>
                  <a:rPr kumimoji="1" lang="en-US" altLang="ja-JP" baseline="-25000" dirty="0" smtClean="0">
                    <a:solidFill>
                      <a:srgbClr val="FF0000"/>
                    </a:solidFill>
                  </a:rPr>
                  <a:t>middle 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i="1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ＭＳ Ｐゴシック" charset="-128"/>
                          </a:rPr>
                          <m:t>𝑔𝑙</m:t>
                        </m:r>
                      </m:sub>
                    </m:sSub>
                  </m:oMath>
                </a14:m>
                <a:r>
                  <a:rPr kumimoji="1" lang="en-US" altLang="ja-JP" baseline="-25000" dirty="0" err="1" smtClean="0">
                    <a:solidFill>
                      <a:srgbClr val="FF0000"/>
                    </a:solidFill>
                  </a:rPr>
                  <a:t>strong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タイトル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70" b="-53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  <p:sp>
        <p:nvSpPr>
          <p:cNvPr id="4" name="正方形/長方形 3"/>
          <p:cNvSpPr/>
          <p:nvPr/>
        </p:nvSpPr>
        <p:spPr bwMode="auto">
          <a:xfrm>
            <a:off x="35496" y="44624"/>
            <a:ext cx="1080120" cy="4046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/>
              <a:t>Revised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3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ja-JP" b="1" smtClean="0">
                <a:solidFill>
                  <a:srgbClr val="FF0000"/>
                </a:solidFill>
                <a:ea typeface="ＭＳ Ｐゴシック" pitchFamily="34" charset="-128"/>
              </a:rPr>
              <a:t>Impact of strong fields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5184775"/>
          </a:xfrm>
        </p:spPr>
        <p:txBody>
          <a:bodyPr/>
          <a:lstStyle/>
          <a:p>
            <a:pPr eaLnBrk="1" hangingPunct="1"/>
            <a:r>
              <a:rPr lang="en-GB" altLang="ja-JP" sz="2800" dirty="0" smtClean="0">
                <a:ea typeface="ＭＳ Ｐゴシック" pitchFamily="34" charset="-128"/>
              </a:rPr>
              <a:t>We found significant impact of strong fields to the hemispheric rules: </a:t>
            </a:r>
          </a:p>
          <a:p>
            <a:pPr eaLnBrk="1" hangingPunct="1">
              <a:buFontTx/>
              <a:buNone/>
            </a:pPr>
            <a:r>
              <a:rPr lang="en-GB" altLang="ja-JP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While middle-range fields generally produce the same hemispheric rule as established in ground based data, the strong fields contribute to the opposite sign of helical parameters.</a:t>
            </a:r>
            <a:r>
              <a:rPr lang="en-GB" altLang="ja-JP" sz="2800" dirty="0" smtClean="0">
                <a:ea typeface="ＭＳ Ｐゴシック" pitchFamily="34" charset="-128"/>
              </a:rPr>
              <a:t> </a:t>
            </a:r>
          </a:p>
          <a:p>
            <a:pPr eaLnBrk="1" hangingPunct="1">
              <a:buFontTx/>
              <a:buNone/>
            </a:pPr>
            <a:r>
              <a:rPr lang="en-GB" altLang="ja-JP" sz="2800" dirty="0" smtClean="0">
                <a:ea typeface="ＭＳ Ｐゴシック" pitchFamily="34" charset="-128"/>
              </a:rPr>
              <a:t>Interpretation still remains (possible effect of buoyancy – fast rise of flux tubes; different depths of anchoring, cf. </a:t>
            </a:r>
            <a:r>
              <a:rPr lang="en-GB" altLang="ja-JP" sz="2800" dirty="0" err="1" smtClean="0">
                <a:ea typeface="ＭＳ Ｐゴシック" pitchFamily="34" charset="-128"/>
              </a:rPr>
              <a:t>Kuzanyan</a:t>
            </a:r>
            <a:r>
              <a:rPr lang="en-GB" altLang="ja-JP" sz="2800" dirty="0" smtClean="0">
                <a:ea typeface="ＭＳ Ｐゴシック" pitchFamily="34" charset="-128"/>
              </a:rPr>
              <a:t> et al. 2003; </a:t>
            </a:r>
            <a:r>
              <a:rPr lang="en-GB" altLang="ja-JP" sz="2800" dirty="0">
                <a:ea typeface="ＭＳ Ｐゴシック" pitchFamily="34" charset="-128"/>
              </a:rPr>
              <a:t> </a:t>
            </a:r>
            <a:r>
              <a:rPr lang="en-GB" altLang="ja-JP" sz="2800" dirty="0" smtClean="0">
                <a:ea typeface="ＭＳ Ｐゴシック" pitchFamily="34" charset="-128"/>
              </a:rPr>
              <a:t> or effect of formation of an active region)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FF0000"/>
                </a:solidFill>
                <a:ea typeface="ＭＳ Ｐゴシック" pitchFamily="34" charset="-128"/>
              </a:rPr>
              <a:t>Hemispheric rule statistics</a:t>
            </a:r>
            <a:endParaRPr kumimoji="1" lang="ja-JP" altLang="en-US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41987" name="Picture 2" descr="C:\Users\Kenichi\Documents\helicity\result\clon.ep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8925" y="1600200"/>
            <a:ext cx="60261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テキスト ボックス 7"/>
          <p:cNvSpPr txBox="1">
            <a:spLocks noChangeArrowheads="1"/>
          </p:cNvSpPr>
          <p:nvPr/>
        </p:nvSpPr>
        <p:spPr bwMode="auto">
          <a:xfrm>
            <a:off x="3430588" y="1268413"/>
            <a:ext cx="2941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/>
              <a:t>Carrington rotation number</a:t>
            </a:r>
            <a:endParaRPr lang="ja-JP" altLang="en-US"/>
          </a:p>
        </p:txBody>
      </p:sp>
      <p:sp>
        <p:nvSpPr>
          <p:cNvPr id="41989" name="テキスト ボックス 10"/>
          <p:cNvSpPr txBox="1">
            <a:spLocks noChangeArrowheads="1"/>
          </p:cNvSpPr>
          <p:nvPr/>
        </p:nvSpPr>
        <p:spPr bwMode="auto">
          <a:xfrm rot="-5400000">
            <a:off x="928688" y="3598863"/>
            <a:ext cx="160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/>
              <a:t>Latitude (deg)</a:t>
            </a:r>
            <a:endParaRPr lang="ja-JP" altLang="en-US"/>
          </a:p>
        </p:txBody>
      </p:sp>
      <p:sp>
        <p:nvSpPr>
          <p:cNvPr id="41990" name="テキスト ボックス 11"/>
          <p:cNvSpPr txBox="1">
            <a:spLocks noChangeArrowheads="1"/>
          </p:cNvSpPr>
          <p:nvPr/>
        </p:nvSpPr>
        <p:spPr bwMode="auto">
          <a:xfrm>
            <a:off x="4427538" y="6092825"/>
            <a:ext cx="688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/>
              <a:t>Time</a:t>
            </a:r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>
                <a:ea typeface="ＭＳ Ｐゴシック" pitchFamily="34" charset="-128"/>
              </a:rPr>
              <a:t>Smoothed/unsmoothed data?</a:t>
            </a:r>
            <a:endParaRPr kumimoji="1" lang="ja-JP" altLang="en-US" smtClean="0">
              <a:ea typeface="ＭＳ Ｐゴシック" pitchFamily="34" charset="-128"/>
            </a:endParaRPr>
          </a:p>
        </p:txBody>
      </p:sp>
      <p:sp>
        <p:nvSpPr>
          <p:cNvPr id="43011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mtClean="0">
                <a:ea typeface="ＭＳ Ｐゴシック" pitchFamily="34" charset="-128"/>
              </a:rPr>
              <a:t>?</a:t>
            </a:r>
            <a:endParaRPr kumimoji="1" lang="ja-JP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zh-CN" dirty="0" smtClean="0">
                <a:solidFill>
                  <a:srgbClr val="FF0000"/>
                </a:solidFill>
                <a:ea typeface="宋体" pitchFamily="2" charset="-122"/>
              </a:rPr>
              <a:t>Compare:</a:t>
            </a:r>
            <a:r>
              <a:rPr lang="en-GB" altLang="zh-CN" dirty="0" smtClean="0">
                <a:ea typeface="宋体" pitchFamily="2" charset="-122"/>
              </a:rPr>
              <a:t> </a:t>
            </a:r>
          </a:p>
        </p:txBody>
      </p:sp>
      <p:pic>
        <p:nvPicPr>
          <p:cNvPr id="52227" name="Picture 3" descr="fig8_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0"/>
            <a:ext cx="5675313" cy="659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2808288" cy="358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0" lang="en-GB" altLang="zh-CN" sz="2800" b="1" dirty="0">
                <a:ea typeface="宋体" pitchFamily="2" charset="-122"/>
              </a:rPr>
              <a:t>Qualitatively, the both helical quantities are distributed in similarly </a:t>
            </a:r>
            <a:endParaRPr kumimoji="0" lang="en-GB" altLang="zh-CN" sz="2800" b="1" dirty="0" smtClean="0">
              <a:ea typeface="宋体" pitchFamily="2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0" lang="en-GB" altLang="zh-CN" sz="2800" b="1" i="1" dirty="0" smtClean="0">
                <a:ea typeface="宋体" pitchFamily="2" charset="-122"/>
              </a:rPr>
              <a:t>(</a:t>
            </a:r>
            <a:r>
              <a:rPr kumimoji="0" lang="en-GB" altLang="zh-CN" sz="2800" b="1" i="1" dirty="0">
                <a:ea typeface="宋体" pitchFamily="2" charset="-122"/>
              </a:rPr>
              <a:t>after Zhang et al. 2010)</a:t>
            </a: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7596188" y="4581525"/>
            <a:ext cx="720725" cy="503238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3779838" y="549275"/>
            <a:ext cx="504825" cy="358775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4859338" y="836613"/>
            <a:ext cx="504825" cy="358775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3779838" y="1773238"/>
            <a:ext cx="504825" cy="358775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5148263" y="1628775"/>
            <a:ext cx="504825" cy="358775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6227763" y="620713"/>
            <a:ext cx="504825" cy="358775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6227763" y="1557338"/>
            <a:ext cx="649287" cy="576262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7596188" y="1484313"/>
            <a:ext cx="504825" cy="358775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3851275" y="3644900"/>
            <a:ext cx="504825" cy="358775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7667625" y="836613"/>
            <a:ext cx="504825" cy="358775"/>
          </a:xfrm>
          <a:prstGeom prst="ellipse">
            <a:avLst/>
          </a:prstGeom>
          <a:noFill/>
          <a:ln w="349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39" name="Oval 15"/>
          <p:cNvSpPr>
            <a:spLocks noChangeArrowheads="1"/>
          </p:cNvSpPr>
          <p:nvPr/>
        </p:nvSpPr>
        <p:spPr bwMode="auto">
          <a:xfrm>
            <a:off x="3779838" y="4797425"/>
            <a:ext cx="504825" cy="358775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40" name="Oval 16"/>
          <p:cNvSpPr>
            <a:spLocks noChangeArrowheads="1"/>
          </p:cNvSpPr>
          <p:nvPr/>
        </p:nvSpPr>
        <p:spPr bwMode="auto">
          <a:xfrm>
            <a:off x="4859338" y="3860800"/>
            <a:ext cx="504825" cy="358775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41" name="Oval 17"/>
          <p:cNvSpPr>
            <a:spLocks noChangeArrowheads="1"/>
          </p:cNvSpPr>
          <p:nvPr/>
        </p:nvSpPr>
        <p:spPr bwMode="auto">
          <a:xfrm>
            <a:off x="6227763" y="4652963"/>
            <a:ext cx="576262" cy="576262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42" name="Oval 18"/>
          <p:cNvSpPr>
            <a:spLocks noChangeArrowheads="1"/>
          </p:cNvSpPr>
          <p:nvPr/>
        </p:nvSpPr>
        <p:spPr bwMode="auto">
          <a:xfrm>
            <a:off x="6227763" y="3644900"/>
            <a:ext cx="504825" cy="358775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43" name="Oval 19"/>
          <p:cNvSpPr>
            <a:spLocks noChangeArrowheads="1"/>
          </p:cNvSpPr>
          <p:nvPr/>
        </p:nvSpPr>
        <p:spPr bwMode="auto">
          <a:xfrm>
            <a:off x="5148263" y="4652963"/>
            <a:ext cx="504825" cy="358775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44" name="Oval 20"/>
          <p:cNvSpPr>
            <a:spLocks noChangeArrowheads="1"/>
          </p:cNvSpPr>
          <p:nvPr/>
        </p:nvSpPr>
        <p:spPr bwMode="auto">
          <a:xfrm>
            <a:off x="7740650" y="3933825"/>
            <a:ext cx="504825" cy="358775"/>
          </a:xfrm>
          <a:prstGeom prst="ellipse">
            <a:avLst/>
          </a:prstGeom>
          <a:noFill/>
          <a:ln w="349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zh-CN" altLang="en-US">
              <a:solidFill>
                <a:srgbClr val="0000CC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372475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Simulating ground based data: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iddle-range fields (10G&lt;|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Bz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|&lt;1000G, 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Bt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&gt;150G)</a:t>
            </a:r>
            <a:br>
              <a:rPr lang="en-US" altLang="ja-JP" sz="2800" b="1" dirty="0" smtClean="0">
                <a:solidFill>
                  <a:srgbClr val="FF0000"/>
                </a:solidFill>
              </a:rPr>
            </a:br>
            <a:r>
              <a:rPr lang="en-US" altLang="ja-JP" sz="2800" b="1" dirty="0" smtClean="0">
                <a:solidFill>
                  <a:srgbClr val="FF0000"/>
                </a:solidFill>
              </a:rPr>
              <a:t> </a:t>
            </a:r>
            <a:br>
              <a:rPr lang="en-US" altLang="ja-JP" sz="2800" b="1" dirty="0" smtClean="0">
                <a:solidFill>
                  <a:srgbClr val="FF0000"/>
                </a:solidFill>
              </a:rPr>
            </a:br>
            <a:r>
              <a:rPr lang="en-US" altLang="ja-JP" sz="2800" b="1" u="sng" dirty="0" smtClean="0">
                <a:solidFill>
                  <a:srgbClr val="FF0000"/>
                </a:solidFill>
              </a:rPr>
              <a:t>smoothed by 2” Gaussian filter</a:t>
            </a:r>
            <a:endParaRPr lang="ru-RU" sz="2800" b="1" u="sng" dirty="0" smtClean="0">
              <a:solidFill>
                <a:srgbClr val="FF00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33065" y="2132856"/>
            <a:ext cx="4038600" cy="4525963"/>
          </a:xfrm>
        </p:spPr>
        <p:txBody>
          <a:bodyPr/>
          <a:lstStyle/>
          <a:p>
            <a:r>
              <a:rPr lang="en-US" dirty="0" err="1" smtClean="0"/>
              <a:t>Hcz</a:t>
            </a:r>
            <a:r>
              <a:rPr lang="en-US" baseline="-25000" dirty="0" err="1" smtClean="0"/>
              <a:t>middle</a:t>
            </a:r>
            <a:r>
              <a:rPr kumimoji="1" lang="en-US" altLang="ja-JP" baseline="-25000" dirty="0"/>
              <a:t> smoothed</a:t>
            </a:r>
            <a:r>
              <a:rPr lang="en-US" dirty="0" smtClean="0"/>
              <a:t> </a:t>
            </a:r>
            <a:endParaRPr lang="ru-RU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1832" y="2060848"/>
                <a:ext cx="40386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solidFill>
                              <a:schemeClr val="tx1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i="1">
                            <a:solidFill>
                              <a:schemeClr val="tx1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i="1">
                            <a:solidFill>
                              <a:schemeClr val="tx1"/>
                            </a:solidFill>
                            <a:latin typeface="Cambria Math"/>
                            <a:ea typeface="ＭＳ Ｐゴシック" charset="-128"/>
                          </a:rPr>
                          <m:t>𝑎𝑣</m:t>
                        </m:r>
                      </m:sub>
                    </m:sSub>
                  </m:oMath>
                </a14:m>
                <a:r>
                  <a:rPr kumimoji="1" lang="en-US" altLang="ja-JP" baseline="-25000" dirty="0" smtClean="0">
                    <a:solidFill>
                      <a:schemeClr val="tx1"/>
                    </a:solidFill>
                  </a:rPr>
                  <a:t>middle smoothed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コンテンツ プレースホルダー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1832" y="2060848"/>
                <a:ext cx="4038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0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5" r="48264"/>
          <a:stretch/>
        </p:blipFill>
        <p:spPr bwMode="auto">
          <a:xfrm>
            <a:off x="323528" y="2716957"/>
            <a:ext cx="4257675" cy="289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5" r="48889"/>
          <a:stretch/>
        </p:blipFill>
        <p:spPr bwMode="auto">
          <a:xfrm>
            <a:off x="4427984" y="2708920"/>
            <a:ext cx="4206180" cy="290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372475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Simulating ground based data: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iddle-range fields (10G&lt;|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Bz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|&lt;1000G, 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Bt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&gt;150G)</a:t>
            </a:r>
            <a:br>
              <a:rPr lang="en-US" altLang="ja-JP" sz="2800" b="1" dirty="0" smtClean="0">
                <a:solidFill>
                  <a:srgbClr val="FF0000"/>
                </a:solidFill>
              </a:rPr>
            </a:br>
            <a:r>
              <a:rPr lang="en-US" altLang="ja-JP" sz="2800" b="1" dirty="0" smtClean="0">
                <a:solidFill>
                  <a:srgbClr val="FF0000"/>
                </a:solidFill>
              </a:rPr>
              <a:t> </a:t>
            </a:r>
            <a:br>
              <a:rPr lang="en-US" altLang="ja-JP" sz="2800" b="1" dirty="0" smtClean="0">
                <a:solidFill>
                  <a:srgbClr val="FF0000"/>
                </a:solidFill>
              </a:rPr>
            </a:br>
            <a:r>
              <a:rPr lang="en-US" altLang="ja-JP" sz="2800" b="1" u="sng" dirty="0" smtClean="0">
                <a:solidFill>
                  <a:srgbClr val="FF0000"/>
                </a:solidFill>
              </a:rPr>
              <a:t>smoothed by 2” Gaussian filter</a:t>
            </a:r>
            <a:endParaRPr lang="ru-RU" sz="2800" b="1" u="sng" dirty="0" smtClean="0">
              <a:solidFill>
                <a:srgbClr val="FF00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33065" y="2132856"/>
            <a:ext cx="4038600" cy="4525963"/>
          </a:xfrm>
        </p:spPr>
        <p:txBody>
          <a:bodyPr/>
          <a:lstStyle/>
          <a:p>
            <a:r>
              <a:rPr lang="en-US" dirty="0" err="1" smtClean="0"/>
              <a:t>Hcz</a:t>
            </a:r>
            <a:r>
              <a:rPr lang="en-US" baseline="-25000" dirty="0" err="1" smtClean="0"/>
              <a:t>middle</a:t>
            </a:r>
            <a:r>
              <a:rPr kumimoji="1" lang="en-US" altLang="ja-JP" baseline="-25000" dirty="0"/>
              <a:t> smoothed</a:t>
            </a:r>
            <a:r>
              <a:rPr lang="en-US" dirty="0" smtClean="0"/>
              <a:t> </a:t>
            </a:r>
            <a:endParaRPr lang="ru-RU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1832" y="2060848"/>
                <a:ext cx="40386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solidFill>
                              <a:schemeClr val="tx1"/>
                            </a:solidFill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kumimoji="1" lang="ja-JP" altLang="en-US" i="1">
                            <a:solidFill>
                              <a:schemeClr val="tx1"/>
                            </a:solidFill>
                            <a:latin typeface="Cambria Math"/>
                            <a:ea typeface="ＭＳ Ｐゴシック" charset="-128"/>
                          </a:rPr>
                          <m:t>𝛼</m:t>
                        </m:r>
                      </m:e>
                      <m:sub>
                        <m:r>
                          <a:rPr kumimoji="1" lang="en-US" altLang="ja-JP" i="1">
                            <a:solidFill>
                              <a:schemeClr val="tx1"/>
                            </a:solidFill>
                            <a:latin typeface="Cambria Math"/>
                            <a:ea typeface="ＭＳ Ｐゴシック" charset="-128"/>
                          </a:rPr>
                          <m:t>𝑎𝑣</m:t>
                        </m:r>
                      </m:sub>
                    </m:sSub>
                  </m:oMath>
                </a14:m>
                <a:r>
                  <a:rPr kumimoji="1" lang="en-US" altLang="ja-JP" baseline="-25000" dirty="0" smtClean="0">
                    <a:solidFill>
                      <a:schemeClr val="tx1"/>
                    </a:solidFill>
                  </a:rPr>
                  <a:t>middle smoothed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コンテンツ プレースホルダー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1832" y="2060848"/>
                <a:ext cx="4038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0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299103" y="2620516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4413903" y="2620516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9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ja-JP" b="1" smtClean="0">
                <a:solidFill>
                  <a:srgbClr val="FF0000"/>
                </a:solidFill>
                <a:ea typeface="ＭＳ Ｐゴシック" pitchFamily="34" charset="-128"/>
              </a:rPr>
              <a:t>Butterfly diagram for helicity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ja-JP" altLang="ja-JP" smtClean="0">
              <a:ea typeface="ＭＳ Ｐゴシック" pitchFamily="34" charset="-128"/>
            </a:endParaRPr>
          </a:p>
        </p:txBody>
      </p:sp>
      <p:pic>
        <p:nvPicPr>
          <p:cNvPr id="9220" name="Picture 5" descr="apj426774f1_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7921625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611188" y="6237288"/>
            <a:ext cx="770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GB" altLang="ja-JP" sz="2000" b="1" i="1" u="sng" dirty="0"/>
              <a:t>used </a:t>
            </a:r>
            <a:r>
              <a:rPr kumimoji="0" lang="en-GB" altLang="ja-JP" sz="2000" b="1" i="1" u="sng" dirty="0" smtClean="0"/>
              <a:t>6600</a:t>
            </a:r>
            <a:r>
              <a:rPr kumimoji="0" lang="en-GB" altLang="ja-JP" sz="2000" b="1" i="1" u="sng" dirty="0"/>
              <a:t>+ ARs</a:t>
            </a:r>
            <a:r>
              <a:rPr kumimoji="0" lang="en-GB" altLang="ja-JP" b="1" i="1" u="sng" dirty="0"/>
              <a:t> :</a:t>
            </a:r>
            <a:r>
              <a:rPr kumimoji="0" lang="en-GB" altLang="ja-JP" dirty="0"/>
              <a:t> </a:t>
            </a:r>
            <a:r>
              <a:rPr kumimoji="0" lang="en-GB" altLang="ja-JP" sz="2000" b="1" dirty="0"/>
              <a:t>Zhang et al. 2010, see also Zhang et al.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Let’s compare!</a:t>
            </a:r>
            <a:endParaRPr kumimoji="1" lang="ja-JP" altLang="en-US" dirty="0"/>
          </a:p>
        </p:txBody>
      </p:sp>
      <p:pic>
        <p:nvPicPr>
          <p:cNvPr id="5" name="Picture 3" descr="fig8_1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180"/>
          <a:stretch/>
        </p:blipFill>
        <p:spPr>
          <a:xfrm>
            <a:off x="467544" y="1124744"/>
            <a:ext cx="3894791" cy="53194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5" r="48264"/>
          <a:stretch/>
        </p:blipFill>
        <p:spPr bwMode="auto">
          <a:xfrm>
            <a:off x="4554314" y="4005064"/>
            <a:ext cx="4257675" cy="217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5" r="48889"/>
          <a:stretch/>
        </p:blipFill>
        <p:spPr bwMode="auto">
          <a:xfrm>
            <a:off x="4554314" y="1268760"/>
            <a:ext cx="4206180" cy="218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41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Let’s compare!</a:t>
            </a:r>
            <a:endParaRPr kumimoji="1" lang="ja-JP" altLang="en-US" dirty="0"/>
          </a:p>
        </p:txBody>
      </p:sp>
      <p:pic>
        <p:nvPicPr>
          <p:cNvPr id="5" name="Picture 3" descr="fig8_1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180"/>
          <a:stretch/>
        </p:blipFill>
        <p:spPr>
          <a:xfrm>
            <a:off x="467544" y="1124744"/>
            <a:ext cx="3894791" cy="53194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4493096" y="3877397"/>
            <a:ext cx="4114800" cy="227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4493096" y="1196750"/>
            <a:ext cx="4114800" cy="227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3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ja-JP" b="1" smtClean="0">
                <a:solidFill>
                  <a:srgbClr val="CC0066"/>
                </a:solidFill>
                <a:ea typeface="ＭＳ Ｐゴシック" pitchFamily="34" charset="-128"/>
              </a:rPr>
              <a:t>Conclusions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GB" altLang="ja-JP" sz="2400" dirty="0" smtClean="0">
                <a:ea typeface="ＭＳ Ｐゴシック" pitchFamily="34" charset="-128"/>
              </a:rPr>
              <a:t>Developed </a:t>
            </a:r>
            <a:r>
              <a:rPr lang="en-GB" altLang="ja-JP" sz="2400" i="1" u="sng" dirty="0" smtClean="0">
                <a:ea typeface="ＭＳ Ｐゴシック" pitchFamily="34" charset="-128"/>
              </a:rPr>
              <a:t>systematic approach</a:t>
            </a:r>
            <a:r>
              <a:rPr lang="en-GB" altLang="ja-JP" sz="2400" dirty="0" smtClean="0">
                <a:ea typeface="ＭＳ Ｐゴシック" pitchFamily="34" charset="-128"/>
              </a:rPr>
              <a:t> to studies of cycle variations of helical parameters with </a:t>
            </a:r>
            <a:r>
              <a:rPr lang="en-GB" altLang="ja-JP" sz="2400" dirty="0" err="1" smtClean="0">
                <a:ea typeface="ＭＳ Ｐゴシック" pitchFamily="34" charset="-128"/>
              </a:rPr>
              <a:t>Hinode</a:t>
            </a:r>
            <a:r>
              <a:rPr lang="en-GB" altLang="ja-JP" sz="2400" dirty="0" smtClean="0">
                <a:ea typeface="ＭＳ Ｐゴシック" pitchFamily="34" charset="-128"/>
              </a:rPr>
              <a:t> data</a:t>
            </a:r>
          </a:p>
          <a:p>
            <a:pPr eaLnBrk="1" hangingPunct="1">
              <a:lnSpc>
                <a:spcPct val="110000"/>
              </a:lnSpc>
            </a:pPr>
            <a:r>
              <a:rPr lang="en-GB" altLang="ja-JP" sz="2400" i="1" u="sng" dirty="0" smtClean="0">
                <a:ea typeface="ＭＳ Ｐゴシック" pitchFamily="34" charset="-128"/>
              </a:rPr>
              <a:t>Extension</a:t>
            </a:r>
            <a:r>
              <a:rPr lang="en-GB" altLang="ja-JP" sz="2400" dirty="0" smtClean="0">
                <a:ea typeface="ＭＳ Ｐゴシック" pitchFamily="34" charset="-128"/>
              </a:rPr>
              <a:t> of Zhang et al 2010 results up to 2006-2012 using </a:t>
            </a:r>
            <a:r>
              <a:rPr lang="en-GB" altLang="ja-JP" sz="2400" dirty="0" err="1" smtClean="0">
                <a:ea typeface="ＭＳ Ｐゴシック" pitchFamily="34" charset="-128"/>
              </a:rPr>
              <a:t>Hinode</a:t>
            </a:r>
            <a:r>
              <a:rPr lang="en-GB" altLang="ja-JP" sz="2400" dirty="0" smtClean="0">
                <a:ea typeface="ＭＳ Ｐゴシック" pitchFamily="34" charset="-128"/>
              </a:rPr>
              <a:t> data.</a:t>
            </a:r>
          </a:p>
          <a:p>
            <a:pPr eaLnBrk="1" hangingPunct="1">
              <a:lnSpc>
                <a:spcPct val="110000"/>
              </a:lnSpc>
            </a:pPr>
            <a:r>
              <a:rPr lang="en-GB" altLang="ja-JP" sz="2400" dirty="0" smtClean="0">
                <a:ea typeface="ＭＳ Ｐゴシック" pitchFamily="34" charset="-128"/>
              </a:rPr>
              <a:t>Found significant </a:t>
            </a:r>
            <a:r>
              <a:rPr lang="en-GB" altLang="ja-JP" sz="2400" i="1" u="sng" dirty="0" smtClean="0">
                <a:ea typeface="ＭＳ Ｐゴシック" pitchFamily="34" charset="-128"/>
              </a:rPr>
              <a:t>impact of strong fields</a:t>
            </a:r>
            <a:r>
              <a:rPr lang="en-GB" altLang="ja-JP" sz="2400" dirty="0" smtClean="0">
                <a:ea typeface="ＭＳ Ｐゴシック" pitchFamily="34" charset="-128"/>
              </a:rPr>
              <a:t> to the hemispheric rules (Possible interpretation: </a:t>
            </a:r>
            <a:r>
              <a:rPr lang="en-GB" altLang="ja-JP" sz="2400" dirty="0" err="1" smtClean="0">
                <a:ea typeface="ＭＳ Ｐゴシック" pitchFamily="34" charset="-128"/>
              </a:rPr>
              <a:t>buyancy</a:t>
            </a:r>
            <a:r>
              <a:rPr lang="en-GB" altLang="ja-JP" sz="2400" dirty="0" smtClean="0">
                <a:ea typeface="ＭＳ Ｐゴシック" pitchFamily="34" charset="-128"/>
              </a:rPr>
              <a:t>-&gt;fast rising of flux tubes; or different depths of anchoring, cf. </a:t>
            </a:r>
            <a:r>
              <a:rPr lang="en-GB" altLang="ja-JP" sz="2400" dirty="0" err="1" smtClean="0">
                <a:ea typeface="ＭＳ Ｐゴシック" pitchFamily="34" charset="-128"/>
              </a:rPr>
              <a:t>Kuzanyan</a:t>
            </a:r>
            <a:r>
              <a:rPr lang="en-GB" altLang="ja-JP" sz="2400" dirty="0" smtClean="0">
                <a:ea typeface="ＭＳ Ｐゴシック" pitchFamily="34" charset="-128"/>
              </a:rPr>
              <a:t> et al. 2003).</a:t>
            </a:r>
          </a:p>
          <a:p>
            <a:pPr eaLnBrk="1" hangingPunct="1">
              <a:lnSpc>
                <a:spcPct val="110000"/>
              </a:lnSpc>
            </a:pPr>
            <a:r>
              <a:rPr lang="en-GB" altLang="ja-JP" sz="2400" dirty="0" smtClean="0">
                <a:ea typeface="ＭＳ Ｐゴシック" pitchFamily="34" charset="-128"/>
              </a:rPr>
              <a:t>Impact of sub-granular and intra-network scales to the helical parameters (</a:t>
            </a:r>
            <a:r>
              <a:rPr lang="en-GB" altLang="ja-JP" sz="2400" dirty="0" err="1" smtClean="0">
                <a:ea typeface="ＭＳ Ｐゴシック" pitchFamily="34" charset="-128"/>
              </a:rPr>
              <a:t>Hcz</a:t>
            </a:r>
            <a:r>
              <a:rPr lang="en-GB" altLang="ja-JP" sz="2400" dirty="0" smtClean="0">
                <a:ea typeface="ＭＳ Ｐゴシック" pitchFamily="34" charset="-128"/>
              </a:rPr>
              <a:t> and alpha) by smoothing over 2” scales has not been noted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ja-JP" smtClean="0">
                <a:solidFill>
                  <a:srgbClr val="FF0000"/>
                </a:solidFill>
                <a:ea typeface="ＭＳ Ｐゴシック" pitchFamily="34" charset="-128"/>
              </a:rPr>
              <a:t>Future plans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arenR"/>
            </a:pPr>
            <a:r>
              <a:rPr lang="en-GB" altLang="ja-JP" smtClean="0">
                <a:ea typeface="ＭＳ Ｐゴシック" pitchFamily="34" charset="-128"/>
              </a:rPr>
              <a:t>Account of </a:t>
            </a:r>
            <a:r>
              <a:rPr lang="en-GB" altLang="ja-JP" i="1" u="sng" smtClean="0">
                <a:ea typeface="ＭＳ Ｐゴシック" pitchFamily="34" charset="-128"/>
              </a:rPr>
              <a:t>projection effects</a:t>
            </a:r>
            <a:r>
              <a:rPr lang="en-GB" altLang="ja-JP" smtClean="0">
                <a:ea typeface="ＭＳ Ｐゴシック" pitchFamily="34" charset="-128"/>
              </a:rPr>
              <a:t>;  </a:t>
            </a:r>
          </a:p>
          <a:p>
            <a:pPr marL="609600" indent="-609600" eaLnBrk="1" hangingPunct="1">
              <a:buFontTx/>
              <a:buAutoNum type="alphaLcParenR" startAt="2"/>
            </a:pPr>
            <a:r>
              <a:rPr lang="en-GB" altLang="ja-JP" smtClean="0">
                <a:ea typeface="ＭＳ Ｐゴシック" pitchFamily="34" charset="-128"/>
              </a:rPr>
              <a:t>Account of </a:t>
            </a:r>
            <a:r>
              <a:rPr lang="en-GB" altLang="ja-JP" i="1" u="sng" smtClean="0">
                <a:ea typeface="ＭＳ Ｐゴシック" pitchFamily="34" charset="-128"/>
              </a:rPr>
              <a:t>cross-correlations</a:t>
            </a:r>
            <a:r>
              <a:rPr lang="en-GB" altLang="ja-JP" smtClean="0">
                <a:ea typeface="ＭＳ Ｐゴシック" pitchFamily="34" charset="-128"/>
              </a:rPr>
              <a:t> between consequent magnetograms of the same active region to reveal statistical behavior with time;  </a:t>
            </a:r>
          </a:p>
          <a:p>
            <a:pPr marL="609600" indent="-609600" eaLnBrk="1" hangingPunct="1">
              <a:buFontTx/>
              <a:buNone/>
            </a:pPr>
            <a:r>
              <a:rPr lang="en-GB" altLang="ja-JP" smtClean="0">
                <a:ea typeface="ＭＳ Ｐゴシック" pitchFamily="34" charset="-128"/>
              </a:rPr>
              <a:t>c)  Study of helicity in </a:t>
            </a:r>
            <a:r>
              <a:rPr lang="en-GB" altLang="ja-JP" i="1" u="sng" smtClean="0">
                <a:ea typeface="ＭＳ Ｐゴシック" pitchFamily="34" charset="-128"/>
              </a:rPr>
              <a:t>quiet regions</a:t>
            </a:r>
            <a:r>
              <a:rPr lang="en-GB" altLang="ja-JP" smtClean="0">
                <a:ea typeface="ＭＳ Ｐゴシック" pitchFamily="34" charset="-128"/>
              </a:rPr>
              <a:t> (much more data available)</a:t>
            </a:r>
          </a:p>
          <a:p>
            <a:pPr marL="609600" indent="-609600" eaLnBrk="1" hangingPunct="1"/>
            <a:endParaRPr lang="en-GB" altLang="ja-JP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7343775" cy="5184775"/>
          </a:xfrm>
          <a:noFill/>
          <a:ln/>
        </p:spPr>
        <p:txBody>
          <a:bodyPr/>
          <a:lstStyle/>
          <a:p>
            <a:pPr lvl="4" algn="ctr">
              <a:buFontTx/>
              <a:buNone/>
            </a:pPr>
            <a:r>
              <a:rPr lang="en-US" sz="4800" b="1" smtClean="0">
                <a:latin typeface="Stencil" pitchFamily="82" charset="0"/>
              </a:rPr>
              <a:t>Thank you!</a:t>
            </a:r>
          </a:p>
          <a:p>
            <a:pPr lvl="4" algn="ctr">
              <a:buFontTx/>
              <a:buNone/>
            </a:pPr>
            <a:r>
              <a:rPr lang="ru-RU" sz="6000" b="1" smtClean="0">
                <a:solidFill>
                  <a:schemeClr val="accent2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спасибо!</a:t>
            </a:r>
            <a:endParaRPr lang="en-US" sz="6000" b="1" smtClean="0">
              <a:solidFill>
                <a:schemeClr val="accent2"/>
              </a:solidFill>
              <a:latin typeface="Lucida Sans Typewriter" pitchFamily="49" charset="0"/>
              <a:ea typeface="Arial Unicode MS" pitchFamily="34" charset="-128"/>
              <a:cs typeface="Arial Unicode MS" pitchFamily="34" charset="-128"/>
            </a:endParaRPr>
          </a:p>
          <a:p>
            <a:pPr lvl="4" algn="ctr">
              <a:buFontTx/>
              <a:buNone/>
            </a:pPr>
            <a:r>
              <a:rPr lang="ru-RU" sz="3600" b="1" i="1" smtClean="0">
                <a:solidFill>
                  <a:srgbClr val="33CC33"/>
                </a:solidFill>
                <a:latin typeface="Book Antiqua" pitchFamily="18" charset="0"/>
                <a:ea typeface="宋体" pitchFamily="2" charset="-122"/>
              </a:rPr>
              <a:t>¡Gracias!</a:t>
            </a:r>
            <a:r>
              <a:rPr lang="ru-RU" sz="3600" i="1" smtClean="0">
                <a:solidFill>
                  <a:srgbClr val="33CC33"/>
                </a:solidFill>
                <a:latin typeface="Book Antiqua" pitchFamily="18" charset="0"/>
                <a:ea typeface="宋体" pitchFamily="2" charset="-122"/>
              </a:rPr>
              <a:t> </a:t>
            </a:r>
            <a:endParaRPr lang="en-US" altLang="zh-CN" sz="3600" i="1" smtClean="0">
              <a:solidFill>
                <a:srgbClr val="33CC33"/>
              </a:solidFill>
              <a:latin typeface="Book Antiqua" pitchFamily="18" charset="0"/>
              <a:ea typeface="宋体" pitchFamily="2" charset="-122"/>
            </a:endParaRPr>
          </a:p>
          <a:p>
            <a:pPr lvl="4" algn="ctr">
              <a:buFontTx/>
              <a:buNone/>
            </a:pPr>
            <a:r>
              <a:rPr lang="zh-CN" altLang="en-US" sz="3600" b="1" smtClean="0">
                <a:solidFill>
                  <a:srgbClr val="FF0000"/>
                </a:solidFill>
                <a:ea typeface="宋体" pitchFamily="2" charset="-122"/>
              </a:rPr>
              <a:t>谢谢 </a:t>
            </a:r>
            <a:r>
              <a:rPr lang="en-US" altLang="zh-CN" sz="3600" b="1" smtClean="0">
                <a:solidFill>
                  <a:srgbClr val="FF0000"/>
                </a:solidFill>
                <a:ea typeface="宋体" pitchFamily="2" charset="-122"/>
              </a:rPr>
              <a:t>!</a:t>
            </a:r>
          </a:p>
          <a:p>
            <a:pPr lvl="4" algn="ctr">
              <a:buFontTx/>
              <a:buNone/>
            </a:pPr>
            <a:r>
              <a:rPr lang="zh-CN" altLang="ru-RU" sz="7200" b="1" smtClean="0">
                <a:solidFill>
                  <a:srgbClr val="CC3300"/>
                </a:solidFill>
                <a:ea typeface="宋体" pitchFamily="2" charset="-122"/>
              </a:rPr>
              <a:t>ありがとう </a:t>
            </a:r>
            <a:r>
              <a:rPr lang="en-US" altLang="zh-CN" sz="7200" b="1" smtClean="0">
                <a:solidFill>
                  <a:srgbClr val="CC3300"/>
                </a:solidFill>
                <a:ea typeface="宋体" pitchFamily="2" charset="-122"/>
              </a:rPr>
              <a:t>!</a:t>
            </a:r>
            <a:endParaRPr lang="en-US" sz="7200" b="1" smtClean="0">
              <a:solidFill>
                <a:srgbClr val="CC3300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ja-JP" sz="4000" b="1" dirty="0" smtClean="0">
                <a:solidFill>
                  <a:srgbClr val="FF0000"/>
                </a:solidFill>
                <a:ea typeface="ＭＳ Ｐゴシック" pitchFamily="34" charset="-128"/>
              </a:rPr>
              <a:t>Evolution of </a:t>
            </a:r>
            <a:r>
              <a:rPr lang="en-GB" altLang="ja-JP" sz="4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helicity</a:t>
            </a:r>
            <a:r>
              <a:rPr lang="en-GB" altLang="ja-JP" sz="4000" b="1" dirty="0" smtClean="0">
                <a:solidFill>
                  <a:srgbClr val="FF0000"/>
                </a:solidFill>
                <a:ea typeface="ＭＳ Ｐゴシック" pitchFamily="34" charset="-128"/>
              </a:rPr>
              <a:t> with life time of an active region, example-1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altLang="ja-JP" smtClean="0">
                <a:ea typeface="ＭＳ Ｐゴシック" pitchFamily="34" charset="-128"/>
              </a:rPr>
              <a:t>Include these graphics if we have time.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05038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ja-JP" sz="4000" b="1" dirty="0" smtClean="0">
                <a:solidFill>
                  <a:srgbClr val="FF0000"/>
                </a:solidFill>
                <a:ea typeface="ＭＳ Ｐゴシック" pitchFamily="34" charset="-128"/>
              </a:rPr>
              <a:t>Evolution of </a:t>
            </a:r>
            <a:r>
              <a:rPr lang="en-GB" altLang="ja-JP" sz="4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helicity</a:t>
            </a:r>
            <a:r>
              <a:rPr lang="en-GB" altLang="ja-JP" sz="4000" b="1" dirty="0" smtClean="0">
                <a:solidFill>
                  <a:srgbClr val="FF0000"/>
                </a:solidFill>
                <a:ea typeface="ＭＳ Ｐゴシック" pitchFamily="34" charset="-128"/>
              </a:rPr>
              <a:t> with life time of an active region, example-2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altLang="ja-JP" smtClean="0">
                <a:ea typeface="ＭＳ Ｐゴシック" pitchFamily="34" charset="-128"/>
              </a:rPr>
              <a:t>Include these graphics if we have time.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813" y="2205038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06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ja-JP" sz="4000" b="1" dirty="0" smtClean="0">
                <a:solidFill>
                  <a:srgbClr val="FF0000"/>
                </a:solidFill>
                <a:ea typeface="ＭＳ Ｐゴシック" pitchFamily="34" charset="-128"/>
              </a:rPr>
              <a:t>Evolution of </a:t>
            </a:r>
            <a:r>
              <a:rPr lang="en-GB" altLang="ja-JP" sz="4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helicity</a:t>
            </a:r>
            <a:r>
              <a:rPr lang="en-GB" altLang="ja-JP" sz="4000" b="1" dirty="0" smtClean="0">
                <a:solidFill>
                  <a:srgbClr val="FF0000"/>
                </a:solidFill>
                <a:ea typeface="ＭＳ Ｐゴシック" pitchFamily="34" charset="-128"/>
              </a:rPr>
              <a:t> with life time of an active region, example-3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altLang="ja-JP" smtClean="0">
                <a:ea typeface="ＭＳ Ｐゴシック" pitchFamily="34" charset="-128"/>
              </a:rPr>
              <a:t>Include these graphics if we have time.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813" y="2205038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06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altLang="zh-CN" sz="3800" b="1" smtClean="0">
                <a:solidFill>
                  <a:srgbClr val="FF0000"/>
                </a:solidFill>
                <a:ea typeface="宋体" pitchFamily="2" charset="-122"/>
              </a:rPr>
              <a:t>Helicity overlaid with butterfly diagram</a:t>
            </a:r>
          </a:p>
        </p:txBody>
      </p:sp>
      <p:pic>
        <p:nvPicPr>
          <p:cNvPr id="53251" name="Picture 3" descr="fig8_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08" r="885" b="-24"/>
          <a:stretch>
            <a:fillRect/>
          </a:stretch>
        </p:blipFill>
        <p:spPr>
          <a:xfrm>
            <a:off x="250825" y="1125538"/>
            <a:ext cx="8496300" cy="5272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323388" cy="1143000"/>
          </a:xfrm>
        </p:spPr>
        <p:txBody>
          <a:bodyPr/>
          <a:lstStyle/>
          <a:p>
            <a:r>
              <a:rPr lang="en-GB" altLang="zh-CN" sz="4000" b="1" smtClean="0">
                <a:solidFill>
                  <a:srgbClr val="FF0000"/>
                </a:solidFill>
                <a:ea typeface="宋体" pitchFamily="2" charset="-122"/>
              </a:rPr>
              <a:t>Twist overlaid with butterfly diagram</a:t>
            </a:r>
          </a:p>
        </p:txBody>
      </p:sp>
      <p:pic>
        <p:nvPicPr>
          <p:cNvPr id="54275" name="Picture 3" descr="fig8_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" b="53244"/>
          <a:stretch>
            <a:fillRect/>
          </a:stretch>
        </p:blipFill>
        <p:spPr>
          <a:xfrm>
            <a:off x="250825" y="1484313"/>
            <a:ext cx="8675688" cy="4716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ja-JP" b="1" smtClean="0">
                <a:solidFill>
                  <a:srgbClr val="FF0000"/>
                </a:solidFill>
                <a:ea typeface="ＭＳ Ｐゴシック" pitchFamily="34" charset="-128"/>
              </a:rPr>
              <a:t>Results involving Hinode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ja-JP" smtClean="0">
                <a:ea typeface="ＭＳ Ｐゴシック" pitchFamily="34" charset="-128"/>
              </a:rPr>
              <a:t>Tiwari et al. 2009 </a:t>
            </a:r>
          </a:p>
          <a:p>
            <a:pPr eaLnBrk="1" hangingPunct="1">
              <a:buFontTx/>
              <a:buNone/>
            </a:pPr>
            <a:r>
              <a:rPr lang="en-GB" altLang="ja-JP" smtClean="0">
                <a:ea typeface="ＭＳ Ｐゴシック" pitchFamily="34" charset="-128"/>
              </a:rPr>
              <a:t>Sample of 43 magnetograms: hemispheric sign rule is </a:t>
            </a:r>
            <a:r>
              <a:rPr lang="en-GB" altLang="ja-JP" i="1" u="sng" smtClean="0">
                <a:ea typeface="ＭＳ Ｐゴシック" pitchFamily="34" charset="-128"/>
              </a:rPr>
              <a:t>not confirmed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ja-JP" smtClean="0">
                <a:ea typeface="ＭＳ Ｐゴシック" pitchFamily="34" charset="-128"/>
              </a:rPr>
              <a:t>Hao &amp; Zhang M. 2011 </a:t>
            </a:r>
          </a:p>
          <a:p>
            <a:pPr eaLnBrk="1" hangingPunct="1">
              <a:buFontTx/>
              <a:buNone/>
            </a:pPr>
            <a:r>
              <a:rPr lang="en-GB" altLang="ja-JP" smtClean="0">
                <a:ea typeface="ＭＳ Ｐゴシック" pitchFamily="34" charset="-128"/>
              </a:rPr>
              <a:t>Sample of 64 active region magnetograms from Hinode SOT/SP: most of data for cycle 24 do not follow the hemispheric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smtClean="0">
                <a:ea typeface="ＭＳ Ｐゴシック" pitchFamily="34" charset="-128"/>
              </a:rPr>
              <a:t>Example of data selection 2006-2007</a:t>
            </a:r>
            <a:br>
              <a:rPr kumimoji="1" lang="en-US" altLang="ja-JP" sz="3600" dirty="0" smtClean="0">
                <a:ea typeface="ＭＳ Ｐゴシック" pitchFamily="34" charset="-128"/>
              </a:rPr>
            </a:br>
            <a:r>
              <a:rPr kumimoji="1" lang="en-US" altLang="ja-JP" sz="3600" dirty="0" smtClean="0">
                <a:ea typeface="ＭＳ Ｐゴシック" pitchFamily="34" charset="-128"/>
              </a:rPr>
              <a:t>(all data, </a:t>
            </a:r>
            <a:r>
              <a:rPr kumimoji="1" lang="en-US" altLang="ja-JP" sz="3600" dirty="0" smtClean="0">
                <a:solidFill>
                  <a:schemeClr val="accent2"/>
                </a:solidFill>
                <a:ea typeface="ＭＳ Ｐゴシック" pitchFamily="34" charset="-128"/>
              </a:rPr>
              <a:t>FOV match</a:t>
            </a:r>
            <a:r>
              <a:rPr kumimoji="1" lang="en-US" altLang="ja-JP" sz="3600" dirty="0" smtClean="0">
                <a:ea typeface="ＭＳ Ｐゴシック" pitchFamily="34" charset="-128"/>
              </a:rPr>
              <a:t>, </a:t>
            </a:r>
            <a:r>
              <a:rPr kumimoji="1" lang="en-US" altLang="ja-JP" sz="3600" dirty="0" smtClean="0">
                <a:solidFill>
                  <a:srgbClr val="FF0000"/>
                </a:solidFill>
                <a:ea typeface="ＭＳ Ｐゴシック" pitchFamily="34" charset="-128"/>
              </a:rPr>
              <a:t>Strong Field, </a:t>
            </a:r>
            <a:r>
              <a:rPr kumimoji="1" lang="en-US" altLang="ja-JP" sz="3600" dirty="0" smtClean="0">
                <a:solidFill>
                  <a:srgbClr val="FFFF00"/>
                </a:solidFill>
                <a:ea typeface="ＭＳ Ｐゴシック" pitchFamily="34" charset="-128"/>
              </a:rPr>
              <a:t>FF</a:t>
            </a:r>
            <a:r>
              <a:rPr kumimoji="1" lang="en-US" altLang="ja-JP" sz="3600" dirty="0" smtClean="0">
                <a:ea typeface="ＭＳ Ｐゴシック" pitchFamily="34" charset="-128"/>
              </a:rPr>
              <a:t>)</a:t>
            </a:r>
            <a:endParaRPr kumimoji="1" lang="ja-JP" altLang="en-US" sz="3600" dirty="0" smtClean="0">
              <a:ea typeface="ＭＳ Ｐゴシック" pitchFamily="34" charset="-128"/>
            </a:endParaRPr>
          </a:p>
        </p:txBody>
      </p:sp>
      <p:pic>
        <p:nvPicPr>
          <p:cNvPr id="14339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00200"/>
            <a:ext cx="6791325" cy="4525963"/>
          </a:xfrm>
        </p:spPr>
      </p:pic>
    </p:spTree>
    <p:extLst>
      <p:ext uri="{BB962C8B-B14F-4D97-AF65-F5344CB8AC3E}">
        <p14:creationId xmlns:p14="http://schemas.microsoft.com/office/powerpoint/2010/main" val="10153924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en-US" altLang="ja-JP" smtClean="0">
                <a:ea typeface="ＭＳ Ｐゴシック" pitchFamily="34" charset="-128"/>
              </a:rPr>
              <a:t>2007</a:t>
            </a:r>
            <a:endParaRPr kumimoji="1" lang="ja-JP" altLang="en-US" smtClean="0">
              <a:ea typeface="ＭＳ Ｐゴシック" pitchFamily="34" charset="-128"/>
            </a:endParaRPr>
          </a:p>
        </p:txBody>
      </p:sp>
      <p:pic>
        <p:nvPicPr>
          <p:cNvPr id="55299" name="コンテンツ プレースホルダー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00200"/>
            <a:ext cx="6791325" cy="452596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en-US" altLang="ja-JP" smtClean="0">
                <a:ea typeface="ＭＳ Ｐゴシック" pitchFamily="34" charset="-128"/>
              </a:rPr>
              <a:t>2008</a:t>
            </a:r>
            <a:endParaRPr kumimoji="1" lang="ja-JP" altLang="en-US" smtClean="0">
              <a:ea typeface="ＭＳ Ｐゴシック" pitchFamily="34" charset="-128"/>
            </a:endParaRPr>
          </a:p>
        </p:txBody>
      </p:sp>
      <p:pic>
        <p:nvPicPr>
          <p:cNvPr id="56323" name="コンテンツ プレースホルダー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00200"/>
            <a:ext cx="6791325" cy="452596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en-US" altLang="ja-JP" smtClean="0">
                <a:ea typeface="ＭＳ Ｐゴシック" pitchFamily="34" charset="-128"/>
              </a:rPr>
              <a:t>2009</a:t>
            </a:r>
            <a:endParaRPr kumimoji="1" lang="ja-JP" altLang="en-US" smtClean="0">
              <a:ea typeface="ＭＳ Ｐゴシック" pitchFamily="34" charset="-128"/>
            </a:endParaRPr>
          </a:p>
        </p:txBody>
      </p:sp>
      <p:pic>
        <p:nvPicPr>
          <p:cNvPr id="57347" name="コンテンツ プレースホルダー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00200"/>
            <a:ext cx="6791325" cy="4525963"/>
          </a:xfrm>
        </p:spPr>
      </p:pic>
    </p:spTree>
  </p:cSld>
  <p:clrMapOvr>
    <a:masterClrMapping/>
  </p:clrMapOvr>
  <p:transition spd="slow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en-US" altLang="ja-JP" smtClean="0">
                <a:ea typeface="ＭＳ Ｐゴシック" pitchFamily="34" charset="-128"/>
              </a:rPr>
              <a:t>2010</a:t>
            </a:r>
            <a:endParaRPr kumimoji="1" lang="ja-JP" altLang="en-US" smtClean="0">
              <a:ea typeface="ＭＳ Ｐゴシック" pitchFamily="34" charset="-128"/>
            </a:endParaRPr>
          </a:p>
        </p:txBody>
      </p:sp>
      <p:pic>
        <p:nvPicPr>
          <p:cNvPr id="58371" name="コンテンツ プレースホルダー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00200"/>
            <a:ext cx="6791325" cy="4525963"/>
          </a:xfrm>
        </p:spPr>
      </p:pic>
    </p:spTree>
  </p:cSld>
  <p:clrMapOvr>
    <a:masterClrMapping/>
  </p:clrMapOvr>
  <p:transition spd="slow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en-US" altLang="ja-JP" smtClean="0">
                <a:ea typeface="ＭＳ Ｐゴシック" pitchFamily="34" charset="-128"/>
              </a:rPr>
              <a:t>2011</a:t>
            </a:r>
            <a:endParaRPr kumimoji="1" lang="ja-JP" altLang="en-US" smtClean="0">
              <a:ea typeface="ＭＳ Ｐゴシック" pitchFamily="34" charset="-128"/>
            </a:endParaRPr>
          </a:p>
        </p:txBody>
      </p:sp>
      <p:pic>
        <p:nvPicPr>
          <p:cNvPr id="59395" name="コンテンツ プレースホルダー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00200"/>
            <a:ext cx="6791325" cy="452596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 of unreliable data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15" y="1600200"/>
            <a:ext cx="3620770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2987824" y="125946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</a:t>
            </a:r>
            <a:r>
              <a:rPr kumimoji="1" lang="en-US" altLang="ja-JP" baseline="-25000" dirty="0" smtClean="0"/>
              <a:t>0</a:t>
            </a:r>
            <a:endParaRPr kumimoji="1" lang="ja-JP" altLang="en-US" baseline="-2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92604" y="127116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Inclination</a:t>
            </a:r>
            <a:endParaRPr kumimoji="1" lang="ja-JP" altLang="en-US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126876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Azimuth</a:t>
            </a:r>
            <a:endParaRPr kumimoji="1" lang="ja-JP" altLang="en-US" baseline="-25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4805" y="1074802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Filling</a:t>
            </a:r>
          </a:p>
          <a:p>
            <a:r>
              <a:rPr lang="en-US" altLang="ja-JP" dirty="0" smtClean="0"/>
              <a:t>factor</a:t>
            </a:r>
          </a:p>
        </p:txBody>
      </p:sp>
    </p:spTree>
    <p:extLst>
      <p:ext uri="{BB962C8B-B14F-4D97-AF65-F5344CB8AC3E}">
        <p14:creationId xmlns:p14="http://schemas.microsoft.com/office/powerpoint/2010/main" val="279810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ja-JP" b="1" smtClean="0">
                <a:solidFill>
                  <a:srgbClr val="FF0000"/>
                </a:solidFill>
                <a:ea typeface="ＭＳ Ｐゴシック" pitchFamily="34" charset="-128"/>
              </a:rPr>
              <a:t>The role of helicity in dynamo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9244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GB" altLang="ja-JP" sz="2400" u="sng" smtClean="0">
                <a:solidFill>
                  <a:schemeClr val="accent2"/>
                </a:solidFill>
                <a:ea typeface="ＭＳ Ｐゴシック" pitchFamily="34" charset="-128"/>
              </a:rPr>
              <a:t>Magnetic helicity</a:t>
            </a:r>
            <a:r>
              <a:rPr lang="en-GB" altLang="ja-JP" sz="240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</a:p>
          <a:p>
            <a:pPr algn="just" eaLnBrk="1" hangingPunct="1"/>
            <a:r>
              <a:rPr lang="en-GB" altLang="ja-JP" sz="2400" smtClean="0">
                <a:solidFill>
                  <a:schemeClr val="accent2"/>
                </a:solidFill>
                <a:ea typeface="ＭＳ Ｐゴシック" pitchFamily="34" charset="-128"/>
              </a:rPr>
              <a:t>inviscid invariant in MHD</a:t>
            </a:r>
          </a:p>
          <a:p>
            <a:pPr algn="just" eaLnBrk="1" hangingPunct="1">
              <a:buFontTx/>
              <a:buNone/>
            </a:pPr>
            <a:endParaRPr lang="en-GB" altLang="ja-JP" sz="2400" u="sng" smtClean="0">
              <a:ea typeface="ＭＳ Ｐゴシック" pitchFamily="34" charset="-128"/>
            </a:endParaRPr>
          </a:p>
          <a:p>
            <a:pPr algn="just" eaLnBrk="1" hangingPunct="1">
              <a:buFontTx/>
              <a:buNone/>
            </a:pPr>
            <a:r>
              <a:rPr lang="en-GB" altLang="ja-JP" sz="2400" u="sng" smtClean="0">
                <a:solidFill>
                  <a:srgbClr val="FF0000"/>
                </a:solidFill>
                <a:ea typeface="ＭＳ Ｐゴシック" pitchFamily="34" charset="-128"/>
              </a:rPr>
              <a:t>Current helicity</a:t>
            </a:r>
            <a:r>
              <a:rPr lang="en-GB" altLang="ja-JP" sz="240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GB" altLang="ja-JP" sz="2400" smtClean="0">
                <a:solidFill>
                  <a:srgbClr val="FF0000"/>
                </a:solidFill>
                <a:ea typeface="ＭＳ Ｐゴシック" pitchFamily="34" charset="-128"/>
              </a:rPr>
              <a:t>observational proxy of magnetic helicity in solar active regions (Zhang et al. 2012)</a:t>
            </a:r>
          </a:p>
          <a:p>
            <a:pPr algn="just" eaLnBrk="1" hangingPunct="1">
              <a:buFontTx/>
              <a:buNone/>
            </a:pPr>
            <a:endParaRPr lang="en-GB" altLang="ja-JP" sz="2400" smtClean="0">
              <a:ea typeface="ＭＳ Ｐゴシック" pitchFamily="34" charset="-128"/>
            </a:endParaRPr>
          </a:p>
          <a:p>
            <a:pPr algn="just" eaLnBrk="1" hangingPunct="1"/>
            <a:endParaRPr lang="en-GB" altLang="ja-JP" sz="2400" smtClean="0">
              <a:ea typeface="ＭＳ Ｐゴシック" pitchFamily="34" charset="-128"/>
            </a:endParaRPr>
          </a:p>
          <a:p>
            <a:pPr algn="just" eaLnBrk="1" hangingPunct="1"/>
            <a:r>
              <a:rPr lang="en-GB" altLang="ja-JP" sz="2400" smtClean="0">
                <a:solidFill>
                  <a:srgbClr val="CC0066"/>
                </a:solidFill>
                <a:ea typeface="ＭＳ Ｐゴシック" pitchFamily="34" charset="-128"/>
              </a:rPr>
              <a:t>signature of the alpha-effect (Seehafer 1994)</a:t>
            </a:r>
          </a:p>
          <a:p>
            <a:pPr algn="just" eaLnBrk="1" hangingPunct="1">
              <a:buFontTx/>
              <a:buNone/>
            </a:pPr>
            <a:r>
              <a:rPr lang="en-GB" altLang="ja-JP" smtClean="0">
                <a:ea typeface="ＭＳ Ｐゴシック" pitchFamily="34" charset="-128"/>
              </a:rPr>
              <a:t> </a:t>
            </a:r>
          </a:p>
        </p:txBody>
      </p:sp>
      <p:pic>
        <p:nvPicPr>
          <p:cNvPr id="3076" name="Picture 4" descr="\begin{equation} \langle {\bf B}^{\rm ar} {\bf \cdot } {\rm curl} \,{\bf B}^{\rm ar} \rangle \approx - {1 \over L^2_{\rm ar}} {\mbox{\boldmath $ A$}} {\bf \cdot } {\mbox{\boldmath $ B$}}. \end{equation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644900"/>
            <a:ext cx="73104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41438"/>
            <a:ext cx="244792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349500"/>
            <a:ext cx="439261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300663"/>
            <a:ext cx="547211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035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01241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Schematic diagram of hybrid disambiguation method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 bwMode="auto">
          <a:xfrm>
            <a:off x="3275856" y="1818112"/>
            <a:ext cx="2232248" cy="720080"/>
          </a:xfrm>
          <a:prstGeom prst="round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non-disambiguated data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/>
              <a:t>: </a:t>
            </a:r>
            <a:r>
              <a:rPr lang="en-US" altLang="ja-JP" dirty="0" smtClean="0"/>
              <a:t>B</a:t>
            </a:r>
            <a:r>
              <a:rPr lang="en-US" altLang="ja-JP" baseline="-25000" dirty="0" smtClean="0"/>
              <a:t>0x</a:t>
            </a:r>
            <a:r>
              <a:rPr lang="en-US" altLang="ja-JP" dirty="0" smtClean="0"/>
              <a:t>, B</a:t>
            </a:r>
            <a:r>
              <a:rPr lang="en-US" altLang="ja-JP" baseline="-25000" dirty="0" smtClean="0"/>
              <a:t>0y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6" name="角丸四角形 5"/>
          <p:cNvSpPr/>
          <p:nvPr/>
        </p:nvSpPr>
        <p:spPr bwMode="auto">
          <a:xfrm>
            <a:off x="6804248" y="1710100"/>
            <a:ext cx="2016224" cy="9361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/>
              <a:t>Disambiguated data by potential field method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172540" y="1805821"/>
            <a:ext cx="1881407" cy="74466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/>
              <a:t>Low resolution data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" name="直線矢印コネクタ 14"/>
          <p:cNvCxnSpPr>
            <a:stCxn id="4" idx="3"/>
            <a:endCxn id="6" idx="1"/>
          </p:cNvCxnSpPr>
          <p:nvPr/>
        </p:nvCxnSpPr>
        <p:spPr bwMode="auto">
          <a:xfrm>
            <a:off x="5508104" y="2178152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テキスト ボックス 15"/>
          <p:cNvSpPr txBox="1"/>
          <p:nvPr/>
        </p:nvSpPr>
        <p:spPr>
          <a:xfrm>
            <a:off x="5475698" y="1654932"/>
            <a:ext cx="1760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Potential field approximation</a:t>
            </a:r>
            <a:endParaRPr kumimoji="1" lang="ja-JP" altLang="en-US" sz="1400" dirty="0"/>
          </a:p>
        </p:txBody>
      </p:sp>
      <p:cxnSp>
        <p:nvCxnSpPr>
          <p:cNvPr id="18" name="直線矢印コネクタ 17"/>
          <p:cNvCxnSpPr>
            <a:stCxn id="4" idx="1"/>
            <a:endCxn id="10" idx="3"/>
          </p:cNvCxnSpPr>
          <p:nvPr/>
        </p:nvCxnSpPr>
        <p:spPr bwMode="auto">
          <a:xfrm flipH="1">
            <a:off x="2053947" y="2178152"/>
            <a:ext cx="122190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テキスト ボックス 19"/>
          <p:cNvSpPr txBox="1"/>
          <p:nvPr/>
        </p:nvSpPr>
        <p:spPr>
          <a:xfrm>
            <a:off x="2051720" y="1654932"/>
            <a:ext cx="1565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Resize</a:t>
            </a:r>
            <a:r>
              <a:rPr kumimoji="1" lang="en-US" altLang="ja-JP" sz="1400" dirty="0" smtClean="0"/>
              <a:t> with 1” resolution</a:t>
            </a:r>
            <a:endParaRPr kumimoji="1" lang="ja-JP" altLang="en-US" sz="1400" dirty="0"/>
          </a:p>
        </p:txBody>
      </p:sp>
      <p:sp>
        <p:nvSpPr>
          <p:cNvPr id="21" name="角丸四角形 20"/>
          <p:cNvSpPr/>
          <p:nvPr/>
        </p:nvSpPr>
        <p:spPr bwMode="auto">
          <a:xfrm>
            <a:off x="172540" y="2986808"/>
            <a:ext cx="1881407" cy="12435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/>
              <a:t>Low resolution disambiguated data by NPFC method 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" name="直線矢印コネクタ 22"/>
          <p:cNvCxnSpPr>
            <a:stCxn id="10" idx="2"/>
            <a:endCxn id="21" idx="0"/>
          </p:cNvCxnSpPr>
          <p:nvPr/>
        </p:nvCxnSpPr>
        <p:spPr bwMode="auto">
          <a:xfrm>
            <a:off x="1113244" y="2550483"/>
            <a:ext cx="0" cy="4363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テキスト ボックス 23"/>
          <p:cNvSpPr txBox="1"/>
          <p:nvPr/>
        </p:nvSpPr>
        <p:spPr>
          <a:xfrm>
            <a:off x="1309298" y="255503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NPFC code</a:t>
            </a:r>
            <a:endParaRPr kumimoji="1" lang="ja-JP" altLang="en-US" sz="1400" dirty="0"/>
          </a:p>
        </p:txBody>
      </p:sp>
      <p:sp>
        <p:nvSpPr>
          <p:cNvPr id="50" name="角丸四角形 49"/>
          <p:cNvSpPr/>
          <p:nvPr/>
        </p:nvSpPr>
        <p:spPr bwMode="auto">
          <a:xfrm>
            <a:off x="172540" y="4711839"/>
            <a:ext cx="1881407" cy="124673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altLang="ja-JP" dirty="0" smtClean="0"/>
              <a:t>disambiguated data by NPFC method</a:t>
            </a:r>
          </a:p>
          <a:p>
            <a:r>
              <a:rPr kumimoji="0" lang="en-US" altLang="ja-JP" dirty="0" smtClean="0"/>
              <a:t>(1” resolution)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2" name="直線矢印コネクタ 51"/>
          <p:cNvCxnSpPr>
            <a:stCxn id="21" idx="2"/>
            <a:endCxn id="50" idx="0"/>
          </p:cNvCxnSpPr>
          <p:nvPr/>
        </p:nvCxnSpPr>
        <p:spPr bwMode="auto">
          <a:xfrm>
            <a:off x="1113244" y="4230380"/>
            <a:ext cx="0" cy="4814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テキスト ボックス 53"/>
          <p:cNvSpPr txBox="1"/>
          <p:nvPr/>
        </p:nvSpPr>
        <p:spPr>
          <a:xfrm>
            <a:off x="1140182" y="4230380"/>
            <a:ext cx="1199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Resize to original size</a:t>
            </a:r>
            <a:endParaRPr kumimoji="1" lang="ja-JP" altLang="en-US" sz="1400" dirty="0"/>
          </a:p>
        </p:txBody>
      </p:sp>
      <p:sp>
        <p:nvSpPr>
          <p:cNvPr id="65" name="角丸四角形 64"/>
          <p:cNvSpPr/>
          <p:nvPr/>
        </p:nvSpPr>
        <p:spPr bwMode="auto">
          <a:xfrm>
            <a:off x="3453285" y="4711839"/>
            <a:ext cx="1881407" cy="124673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altLang="ja-JP" dirty="0" smtClean="0"/>
              <a:t>disambiguated data using </a:t>
            </a:r>
            <a:r>
              <a:rPr kumimoji="0" lang="en-US" altLang="ja-JP" dirty="0" smtClean="0">
                <a:solidFill>
                  <a:srgbClr val="FF0000"/>
                </a:solidFill>
              </a:rPr>
              <a:t>result 2</a:t>
            </a:r>
            <a:r>
              <a:rPr kumimoji="0" lang="en-US" altLang="ja-JP" dirty="0" smtClean="0"/>
              <a:t> as the reference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04613" y="5949280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Result 2: B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2x</a:t>
            </a:r>
            <a:r>
              <a:rPr lang="en-US" altLang="ja-JP" dirty="0" smtClean="0">
                <a:solidFill>
                  <a:srgbClr val="FF0000"/>
                </a:solidFill>
              </a:rPr>
              <a:t>, B</a:t>
            </a:r>
            <a:r>
              <a:rPr lang="en-US" altLang="ja-JP" baseline="-25000" dirty="0">
                <a:solidFill>
                  <a:srgbClr val="FF0000"/>
                </a:solidFill>
              </a:rPr>
              <a:t>2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y</a:t>
            </a:r>
            <a:endParaRPr kumimoji="1" lang="ja-JP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948264" y="1340768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Result 1</a:t>
            </a:r>
            <a:r>
              <a:rPr lang="en-US" altLang="ja-JP" dirty="0">
                <a:solidFill>
                  <a:srgbClr val="FF0000"/>
                </a:solidFill>
              </a:rPr>
              <a:t> : </a:t>
            </a:r>
            <a:r>
              <a:rPr lang="en-US" altLang="ja-JP" dirty="0" smtClean="0">
                <a:solidFill>
                  <a:srgbClr val="FF0000"/>
                </a:solidFill>
              </a:rPr>
              <a:t>B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1x</a:t>
            </a:r>
            <a:r>
              <a:rPr lang="en-US" altLang="ja-JP" dirty="0" smtClean="0">
                <a:solidFill>
                  <a:srgbClr val="FF0000"/>
                </a:solidFill>
              </a:rPr>
              <a:t>, B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0y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69" name="直線矢印コネクタ 68"/>
          <p:cNvCxnSpPr>
            <a:stCxn id="4" idx="2"/>
            <a:endCxn id="65" idx="0"/>
          </p:cNvCxnSpPr>
          <p:nvPr/>
        </p:nvCxnSpPr>
        <p:spPr bwMode="auto">
          <a:xfrm>
            <a:off x="4391980" y="2538192"/>
            <a:ext cx="2009" cy="21736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直線矢印コネクタ 71"/>
          <p:cNvCxnSpPr>
            <a:stCxn id="50" idx="3"/>
            <a:endCxn id="65" idx="1"/>
          </p:cNvCxnSpPr>
          <p:nvPr/>
        </p:nvCxnSpPr>
        <p:spPr bwMode="auto">
          <a:xfrm>
            <a:off x="2053947" y="5335206"/>
            <a:ext cx="13993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テキスト ボックス 76"/>
          <p:cNvSpPr txBox="1"/>
          <p:nvPr/>
        </p:nvSpPr>
        <p:spPr>
          <a:xfrm>
            <a:off x="3316733" y="5958572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Result 3</a:t>
            </a:r>
            <a:r>
              <a:rPr lang="en-US" altLang="ja-JP" dirty="0">
                <a:solidFill>
                  <a:srgbClr val="FF0000"/>
                </a:solidFill>
              </a:rPr>
              <a:t> : </a:t>
            </a:r>
            <a:r>
              <a:rPr lang="en-US" altLang="ja-JP" dirty="0" smtClean="0">
                <a:solidFill>
                  <a:srgbClr val="FF0000"/>
                </a:solidFill>
              </a:rPr>
              <a:t>B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3x</a:t>
            </a:r>
            <a:r>
              <a:rPr lang="en-US" altLang="ja-JP" dirty="0" smtClean="0">
                <a:solidFill>
                  <a:srgbClr val="FF0000"/>
                </a:solidFill>
              </a:rPr>
              <a:t>, B</a:t>
            </a:r>
            <a:r>
              <a:rPr lang="en-US" altLang="ja-JP" baseline="-25000" dirty="0">
                <a:solidFill>
                  <a:srgbClr val="FF0000"/>
                </a:solidFill>
              </a:rPr>
              <a:t>3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8" name="角丸四角形 77"/>
          <p:cNvSpPr/>
          <p:nvPr/>
        </p:nvSpPr>
        <p:spPr bwMode="auto">
          <a:xfrm>
            <a:off x="6615478" y="4592002"/>
            <a:ext cx="2393763" cy="148640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altLang="ja-JP" dirty="0" smtClean="0"/>
              <a:t>Combination of </a:t>
            </a:r>
            <a:r>
              <a:rPr kumimoji="0" lang="en-US" altLang="ja-JP" dirty="0" smtClean="0">
                <a:solidFill>
                  <a:srgbClr val="FF0000"/>
                </a:solidFill>
              </a:rPr>
              <a:t>result 1 </a:t>
            </a:r>
            <a:r>
              <a:rPr kumimoji="0" lang="en-US" altLang="ja-JP" dirty="0" smtClean="0"/>
              <a:t>and</a:t>
            </a:r>
            <a:r>
              <a:rPr kumimoji="0" lang="en-US" altLang="ja-JP" dirty="0" smtClean="0">
                <a:solidFill>
                  <a:srgbClr val="FF0000"/>
                </a:solidFill>
              </a:rPr>
              <a:t> result 3</a:t>
            </a:r>
            <a:r>
              <a:rPr kumimoji="0" lang="en-US" altLang="ja-JP" dirty="0" smtClean="0"/>
              <a:t> according to </a:t>
            </a:r>
            <a:r>
              <a:rPr kumimoji="0" lang="en-US" altLang="ja-JP" dirty="0" err="1" smtClean="0"/>
              <a:t>Bz</a:t>
            </a:r>
            <a:r>
              <a:rPr kumimoji="0" lang="en-US" altLang="ja-JP" dirty="0" smtClean="0"/>
              <a:t> field strength</a:t>
            </a:r>
          </a:p>
          <a:p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0" name="直線矢印コネクタ 79"/>
          <p:cNvCxnSpPr>
            <a:stCxn id="6" idx="2"/>
            <a:endCxn id="78" idx="0"/>
          </p:cNvCxnSpPr>
          <p:nvPr/>
        </p:nvCxnSpPr>
        <p:spPr bwMode="auto">
          <a:xfrm>
            <a:off x="7812360" y="2646204"/>
            <a:ext cx="0" cy="19457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テキスト ボックス 80"/>
          <p:cNvSpPr txBox="1"/>
          <p:nvPr/>
        </p:nvSpPr>
        <p:spPr>
          <a:xfrm>
            <a:off x="2113328" y="491247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use as a reference</a:t>
            </a:r>
            <a:endParaRPr kumimoji="1" lang="ja-JP" altLang="en-US" sz="1400" dirty="0"/>
          </a:p>
        </p:txBody>
      </p:sp>
      <p:cxnSp>
        <p:nvCxnSpPr>
          <p:cNvPr id="83" name="直線矢印コネクタ 82"/>
          <p:cNvCxnSpPr>
            <a:stCxn id="65" idx="3"/>
            <a:endCxn id="78" idx="1"/>
          </p:cNvCxnSpPr>
          <p:nvPr/>
        </p:nvCxnSpPr>
        <p:spPr bwMode="auto">
          <a:xfrm flipV="1">
            <a:off x="5334692" y="5335205"/>
            <a:ext cx="128078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テキスト ボックス 99"/>
          <p:cNvSpPr txBox="1"/>
          <p:nvPr/>
        </p:nvSpPr>
        <p:spPr>
          <a:xfrm>
            <a:off x="6804248" y="3418002"/>
            <a:ext cx="134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Weak field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(&lt;300G)</a:t>
            </a:r>
            <a:endParaRPr kumimoji="1" lang="en-US" altLang="ja-JP" sz="1400" dirty="0" smtClean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5463350" y="4819309"/>
            <a:ext cx="134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Strong field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(&gt;300G)</a:t>
            </a:r>
            <a:endParaRPr kumimoji="1" lang="en-US" altLang="ja-JP" sz="1400" dirty="0" smtClean="0"/>
          </a:p>
        </p:txBody>
      </p:sp>
      <p:sp>
        <p:nvSpPr>
          <p:cNvPr id="103" name="正方形/長方形 102"/>
          <p:cNvSpPr/>
          <p:nvPr/>
        </p:nvSpPr>
        <p:spPr>
          <a:xfrm>
            <a:off x="5406722" y="6021288"/>
            <a:ext cx="3773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B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4x</a:t>
            </a:r>
            <a:r>
              <a:rPr lang="en-US" altLang="ja-JP" dirty="0" smtClean="0">
                <a:solidFill>
                  <a:srgbClr val="FF0000"/>
                </a:solidFill>
              </a:rPr>
              <a:t>=B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1x</a:t>
            </a:r>
            <a:r>
              <a:rPr lang="en-US" altLang="ja-JP" dirty="0" smtClean="0">
                <a:solidFill>
                  <a:srgbClr val="FF0000"/>
                </a:solidFill>
              </a:rPr>
              <a:t>(|</a:t>
            </a:r>
            <a:r>
              <a:rPr lang="en-US" altLang="ja-JP" dirty="0" err="1" smtClean="0">
                <a:solidFill>
                  <a:srgbClr val="FF0000"/>
                </a:solidFill>
              </a:rPr>
              <a:t>B</a:t>
            </a:r>
            <a:r>
              <a:rPr lang="en-US" altLang="ja-JP" baseline="-25000" dirty="0" err="1" smtClean="0">
                <a:solidFill>
                  <a:srgbClr val="FF0000"/>
                </a:solidFill>
              </a:rPr>
              <a:t>z</a:t>
            </a:r>
            <a:r>
              <a:rPr lang="en-US" altLang="ja-JP" dirty="0" smtClean="0">
                <a:solidFill>
                  <a:srgbClr val="FF0000"/>
                </a:solidFill>
              </a:rPr>
              <a:t>|&lt;300), or B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3x</a:t>
            </a:r>
            <a:r>
              <a:rPr lang="en-US" altLang="ja-JP" dirty="0" smtClean="0">
                <a:solidFill>
                  <a:srgbClr val="FF0000"/>
                </a:solidFill>
              </a:rPr>
              <a:t> (|</a:t>
            </a:r>
            <a:r>
              <a:rPr lang="en-US" altLang="ja-JP" dirty="0" err="1" smtClean="0">
                <a:solidFill>
                  <a:srgbClr val="FF0000"/>
                </a:solidFill>
              </a:rPr>
              <a:t>B</a:t>
            </a:r>
            <a:r>
              <a:rPr lang="en-US" altLang="ja-JP" baseline="-25000" dirty="0" err="1" smtClean="0">
                <a:solidFill>
                  <a:srgbClr val="FF0000"/>
                </a:solidFill>
              </a:rPr>
              <a:t>z</a:t>
            </a:r>
            <a:r>
              <a:rPr lang="en-US" altLang="ja-JP" dirty="0" smtClean="0">
                <a:solidFill>
                  <a:srgbClr val="FF0000"/>
                </a:solidFill>
              </a:rPr>
              <a:t>|&gt;300)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B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4y</a:t>
            </a:r>
            <a:r>
              <a:rPr lang="en-US" altLang="ja-JP" dirty="0" smtClean="0">
                <a:solidFill>
                  <a:srgbClr val="FF0000"/>
                </a:solidFill>
              </a:rPr>
              <a:t>=B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1y</a:t>
            </a:r>
            <a:r>
              <a:rPr lang="en-US" altLang="ja-JP" dirty="0" smtClean="0">
                <a:solidFill>
                  <a:srgbClr val="FF0000"/>
                </a:solidFill>
              </a:rPr>
              <a:t>(|</a:t>
            </a:r>
            <a:r>
              <a:rPr lang="en-US" altLang="ja-JP" dirty="0" err="1" smtClean="0">
                <a:solidFill>
                  <a:srgbClr val="FF0000"/>
                </a:solidFill>
              </a:rPr>
              <a:t>B</a:t>
            </a:r>
            <a:r>
              <a:rPr lang="en-US" altLang="ja-JP" baseline="-25000" dirty="0" err="1" smtClean="0">
                <a:solidFill>
                  <a:srgbClr val="FF0000"/>
                </a:solidFill>
              </a:rPr>
              <a:t>z</a:t>
            </a:r>
            <a:r>
              <a:rPr lang="en-US" altLang="ja-JP" dirty="0" smtClean="0">
                <a:solidFill>
                  <a:srgbClr val="FF0000"/>
                </a:solidFill>
              </a:rPr>
              <a:t>|&lt;300), or B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3y</a:t>
            </a:r>
            <a:r>
              <a:rPr lang="en-US" altLang="ja-JP" dirty="0" smtClean="0">
                <a:solidFill>
                  <a:srgbClr val="FF0000"/>
                </a:solidFill>
              </a:rPr>
              <a:t> (|</a:t>
            </a:r>
            <a:r>
              <a:rPr lang="en-US" altLang="ja-JP" dirty="0" err="1" smtClean="0">
                <a:solidFill>
                  <a:srgbClr val="FF0000"/>
                </a:solidFill>
              </a:rPr>
              <a:t>B</a:t>
            </a:r>
            <a:r>
              <a:rPr lang="en-US" altLang="ja-JP" baseline="-25000" dirty="0" err="1" smtClean="0">
                <a:solidFill>
                  <a:srgbClr val="FF0000"/>
                </a:solidFill>
              </a:rPr>
              <a:t>z</a:t>
            </a:r>
            <a:r>
              <a:rPr lang="en-US" altLang="ja-JP" dirty="0" smtClean="0">
                <a:solidFill>
                  <a:srgbClr val="FF0000"/>
                </a:solidFill>
              </a:rPr>
              <a:t>|&gt;300)</a:t>
            </a:r>
          </a:p>
        </p:txBody>
      </p:sp>
    </p:spTree>
    <p:extLst>
      <p:ext uri="{BB962C8B-B14F-4D97-AF65-F5344CB8AC3E}">
        <p14:creationId xmlns:p14="http://schemas.microsoft.com/office/powerpoint/2010/main" val="39720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 of accuracy of (</a:t>
            </a:r>
            <a:r>
              <a:rPr kumimoji="1" lang="en-US" altLang="ja-JP" dirty="0" err="1" smtClean="0"/>
              <a:t>curlB</a:t>
            </a:r>
            <a:r>
              <a:rPr kumimoji="1" lang="en-US" altLang="ja-JP" dirty="0" smtClean="0"/>
              <a:t>)z computation (201104_035016)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7373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2382</Words>
  <Application>Microsoft Office PowerPoint</Application>
  <PresentationFormat>画面に合わせる (4:3)</PresentationFormat>
  <Paragraphs>386</Paragraphs>
  <Slides>102</Slides>
  <Notes>2</Notes>
  <HiddenSlides>35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102</vt:i4>
      </vt:variant>
    </vt:vector>
  </HeadingPairs>
  <TitlesOfParts>
    <vt:vector size="103" baseType="lpstr">
      <vt:lpstr>Default Design</vt:lpstr>
      <vt:lpstr>Systematic determination of helical parameters of solar magnetic fields from Hinode SOT/SP Level 2 data </vt:lpstr>
      <vt:lpstr>The role of helicity in dynamo</vt:lpstr>
      <vt:lpstr>Plan of the talk</vt:lpstr>
      <vt:lpstr>Computation of helicity and the hemispheric rule</vt:lpstr>
      <vt:lpstr>More results on hemispheric rule</vt:lpstr>
      <vt:lpstr>More results on hemispheric rule</vt:lpstr>
      <vt:lpstr>Variations of the hemispheric rule with the solar cycle (Bao et al. 2000)</vt:lpstr>
      <vt:lpstr>Butterfly diagram for helicity</vt:lpstr>
      <vt:lpstr>Results involving Hinode</vt:lpstr>
      <vt:lpstr>Purpose of this study</vt:lpstr>
      <vt:lpstr>Data availability and selection</vt:lpstr>
      <vt:lpstr>Data filtering</vt:lpstr>
      <vt:lpstr>Data filtering</vt:lpstr>
      <vt:lpstr>Grouping selected data by time &amp; latitude</vt:lpstr>
      <vt:lpstr>Properties of SP level2 data</vt:lpstr>
      <vt:lpstr>Determination of noise level, assume Gaussian distribution of noise </vt:lpstr>
      <vt:lpstr>Determination of noise level, assume Gaussian distribution of noise </vt:lpstr>
      <vt:lpstr>Determination of noise level, assume Gaussian distribution of noise </vt:lpstr>
      <vt:lpstr>Determination of noise level, assume Gaussian distribution of noise </vt:lpstr>
      <vt:lpstr>Distributions over magnetic field strength  &amp; inclination</vt:lpstr>
      <vt:lpstr>Distribution over BL and Bt field strength &amp; inclination</vt:lpstr>
      <vt:lpstr>Resolving 180 degree ambiguity</vt:lpstr>
      <vt:lpstr>Example of disambiguation</vt:lpstr>
      <vt:lpstr>Filtering of unreliable pixels</vt:lpstr>
      <vt:lpstr>Example of pixel filtering by azimuth  by-pixel difference (within the red lines)</vt:lpstr>
      <vt:lpstr>Histogram of (curl B)z</vt:lpstr>
      <vt:lpstr>Histogram of (curl B)z</vt:lpstr>
      <vt:lpstr>Histogram of (curl B)z</vt:lpstr>
      <vt:lpstr>Calculation of Helical Parameters </vt:lpstr>
      <vt:lpstr>Example maps of distribution of current helicity and local twist without FF (1)</vt:lpstr>
      <vt:lpstr>Example maps of distribution of current helicity and local twist with FF (1)</vt:lpstr>
      <vt:lpstr>Local distribution of helical parameters over a magnetogram (20070517_181820) without FF</vt:lpstr>
      <vt:lpstr>Local distribution of helical parameters over a magnetogram (20070517_181820) with FF</vt:lpstr>
      <vt:lpstr>Local distribution of helical parameters over a magnetogram (20070517_181820) with FF</vt:lpstr>
      <vt:lpstr>Example maps of distribution of current helicity and local twist without FF (2)</vt:lpstr>
      <vt:lpstr>Example maps of distribution of current helicity and local twist with FF (2)</vt:lpstr>
      <vt:lpstr>Local distribution of helical parameters over a magnetogram (20070930_130004) without FF</vt:lpstr>
      <vt:lpstr>Local distribution of helical parameters over a magnetogram (20070930_130004) with FF</vt:lpstr>
      <vt:lpstr>Local distribution of helical parameters over a magnetogram (20070930_130004) with FF</vt:lpstr>
      <vt:lpstr>Statistical relations between three helical parameters-1</vt:lpstr>
      <vt:lpstr>Statistical relations between three helical parameters-1</vt:lpstr>
      <vt:lpstr>Statistical relations between three helical parameters-1</vt:lpstr>
      <vt:lpstr>Statistical relations between three helical parameters-2</vt:lpstr>
      <vt:lpstr>Statistical relations between three helical parameters-2</vt:lpstr>
      <vt:lpstr>Statistical relations between three helical parameters-3</vt:lpstr>
      <vt:lpstr>Statistical relations between three helical parameters-3</vt:lpstr>
      <vt:lpstr>Statistical relations between three helical parameters-2</vt:lpstr>
      <vt:lpstr>Statistical relations between three helical parameters-4</vt:lpstr>
      <vt:lpstr>Statistical relations between three helical parameters-4</vt:lpstr>
      <vt:lpstr>Statistical relations between three helical parameters-5</vt:lpstr>
      <vt:lpstr>Statistical relations between three helical parameters-5</vt:lpstr>
      <vt:lpstr>Statistical relations between three helical parameters-6</vt:lpstr>
      <vt:lpstr>Statistical relations between three helical parameters-6</vt:lpstr>
      <vt:lpstr>Grouping and averaging data</vt:lpstr>
      <vt:lpstr>Butterfly diagram of HCz</vt:lpstr>
      <vt:lpstr>Butterfly diagram of HCz</vt:lpstr>
      <vt:lpstr>Butterfly diagram of HCz</vt:lpstr>
      <vt:lpstr>Butterfly diagram of α_loc</vt:lpstr>
      <vt:lpstr>Butterfly diagram of α_loc</vt:lpstr>
      <vt:lpstr>Butterfly diagram of α_loc</vt:lpstr>
      <vt:lpstr>Butterfly diagram of α_av</vt:lpstr>
      <vt:lpstr>Butterfly diagram of α_av</vt:lpstr>
      <vt:lpstr>Butterfly diagram of α_av</vt:lpstr>
      <vt:lpstr>Scatter plot: Hczmiddle vs. Hczstrong  </vt:lpstr>
      <vt:lpstr>Scatter plot: Hczmiddle vs. Hczstrong  </vt:lpstr>
      <vt:lpstr>Scatter plot α_(loc )middle vs. α_locstrong</vt:lpstr>
      <vt:lpstr>Scatter plot α_(loc )middle vs. α_locstrong</vt:lpstr>
      <vt:lpstr>Scatter plot α_(loc )middle vs. α_locstrong</vt:lpstr>
      <vt:lpstr>Scatter plot α_avmiddle vs. α_avstrong</vt:lpstr>
      <vt:lpstr>Scatter plot α_avmiddle vs. α_avstrong</vt:lpstr>
      <vt:lpstr>Scatter plot α_avmiddle vs. α_avstrong</vt:lpstr>
      <vt:lpstr>Scatter plot α_glmiddle vs. α_glstrong</vt:lpstr>
      <vt:lpstr>Scatter plot α_glmiddle vs. α_glstrong</vt:lpstr>
      <vt:lpstr>Impact of strong fields</vt:lpstr>
      <vt:lpstr>Hemispheric rule statistics</vt:lpstr>
      <vt:lpstr>Smoothed/unsmoothed data?</vt:lpstr>
      <vt:lpstr>Compare: </vt:lpstr>
      <vt:lpstr>Simulating ground based data: middle-range fields (10G&lt;|Bz|&lt;1000G, Bt&gt;150G)   smoothed by 2” Gaussian filter</vt:lpstr>
      <vt:lpstr>Simulating ground based data: middle-range fields (10G&lt;|Bz|&lt;1000G, Bt&gt;150G)   smoothed by 2” Gaussian filter</vt:lpstr>
      <vt:lpstr>Let’s compare!</vt:lpstr>
      <vt:lpstr>Let’s compare!</vt:lpstr>
      <vt:lpstr>Conclusions</vt:lpstr>
      <vt:lpstr>Future plans</vt:lpstr>
      <vt:lpstr>PowerPoint プレゼンテーション</vt:lpstr>
      <vt:lpstr>Evolution of helicity with life time of an active region, example-1</vt:lpstr>
      <vt:lpstr>Evolution of helicity with life time of an active region, example-2</vt:lpstr>
      <vt:lpstr>Evolution of helicity with life time of an active region, example-3</vt:lpstr>
      <vt:lpstr>Helicity overlaid with butterfly diagram</vt:lpstr>
      <vt:lpstr>Twist overlaid with butterfly diagram</vt:lpstr>
      <vt:lpstr>Example of data selection 2006-2007 (all data, FOV match, Strong Field, FF)</vt:lpstr>
      <vt:lpstr>2007</vt:lpstr>
      <vt:lpstr>2008</vt:lpstr>
      <vt:lpstr>2009</vt:lpstr>
      <vt:lpstr>2010</vt:lpstr>
      <vt:lpstr>2011</vt:lpstr>
      <vt:lpstr>Example of unreliable data</vt:lpstr>
      <vt:lpstr>The role of helicity in dynamo</vt:lpstr>
      <vt:lpstr>Schematic diagram of hybrid disambiguation method</vt:lpstr>
      <vt:lpstr>Example of accuracy of (curlB)z computation (201104_035016)</vt:lpstr>
      <vt:lpstr>Butterfly diagram of HCz</vt:lpstr>
      <vt:lpstr>Butterfly diagram of α_loc</vt:lpstr>
      <vt:lpstr>Butterfly diagram of α_av</vt:lpstr>
    </vt:vector>
  </TitlesOfParts>
  <Company>University of Leeds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 determination of helical parameters of solar magnetic fields from Hinode SOT/SP-2 data</dc:title>
  <dc:creator>ISS</dc:creator>
  <cp:lastModifiedBy>Kenichi</cp:lastModifiedBy>
  <cp:revision>131</cp:revision>
  <dcterms:created xsi:type="dcterms:W3CDTF">2012-05-28T02:01:22Z</dcterms:created>
  <dcterms:modified xsi:type="dcterms:W3CDTF">2012-08-23T08:33:08Z</dcterms:modified>
</cp:coreProperties>
</file>