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435" r:id="rId3"/>
    <p:sldId id="452" r:id="rId4"/>
    <p:sldId id="412" r:id="rId5"/>
    <p:sldId id="434" r:id="rId6"/>
    <p:sldId id="430" r:id="rId7"/>
    <p:sldId id="431" r:id="rId8"/>
    <p:sldId id="432" r:id="rId9"/>
    <p:sldId id="433" r:id="rId10"/>
    <p:sldId id="421" r:id="rId11"/>
    <p:sldId id="406" r:id="rId12"/>
    <p:sldId id="400" r:id="rId13"/>
    <p:sldId id="453" r:id="rId14"/>
    <p:sldId id="454" r:id="rId15"/>
    <p:sldId id="438" r:id="rId16"/>
    <p:sldId id="408" r:id="rId17"/>
    <p:sldId id="407" r:id="rId18"/>
    <p:sldId id="423" r:id="rId19"/>
    <p:sldId id="444" r:id="rId20"/>
    <p:sldId id="457" r:id="rId21"/>
    <p:sldId id="447" r:id="rId22"/>
    <p:sldId id="442" r:id="rId23"/>
    <p:sldId id="440" r:id="rId24"/>
    <p:sldId id="441" r:id="rId25"/>
    <p:sldId id="449" r:id="rId26"/>
    <p:sldId id="451" r:id="rId27"/>
    <p:sldId id="437" r:id="rId28"/>
    <p:sldId id="455" r:id="rId29"/>
    <p:sldId id="456" r:id="rId30"/>
    <p:sldId id="426" r:id="rId31"/>
    <p:sldId id="282" r:id="rId32"/>
  </p:sldIdLst>
  <p:sldSz cx="9144000" cy="6858000" type="screen4x3"/>
  <p:notesSz cx="7099300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33CC"/>
    <a:srgbClr val="CC0000"/>
    <a:srgbClr val="FF3300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96" autoAdjust="0"/>
    <p:restoredTop sz="94697" autoAdjust="0"/>
  </p:normalViewPr>
  <p:slideViewPr>
    <p:cSldViewPr>
      <p:cViewPr varScale="1">
        <p:scale>
          <a:sx n="93" d="100"/>
          <a:sy n="93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noProof="0" smtClean="0"/>
              <a:t>Образец текста</a:t>
            </a:r>
          </a:p>
          <a:p>
            <a:pPr lvl="1"/>
            <a:r>
              <a:rPr lang="ru-RU" altLang="en-US" noProof="0" smtClean="0"/>
              <a:t>Второй уровень</a:t>
            </a:r>
          </a:p>
          <a:p>
            <a:pPr lvl="2"/>
            <a:r>
              <a:rPr lang="ru-RU" altLang="en-US" noProof="0" smtClean="0"/>
              <a:t>Третий уровень</a:t>
            </a:r>
          </a:p>
          <a:p>
            <a:pPr lvl="3"/>
            <a:r>
              <a:rPr lang="ru-RU" altLang="en-US" noProof="0" smtClean="0"/>
              <a:t>Четвертый уровень</a:t>
            </a:r>
          </a:p>
          <a:p>
            <a:pPr lvl="4"/>
            <a:r>
              <a:rPr lang="ru-RU" altLang="en-US" noProof="0" smtClean="0"/>
              <a:t>Пятый уровень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0D12947-AAD0-4639-97D5-BF61EA26FA1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2609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DD46B-12AE-4FD1-8068-F761894353C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49073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4957D-34CF-4680-B817-CDA024AD62A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71768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883E7-7FF4-48BC-B3C2-E91338BF33B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4835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321FE-508B-46A4-B509-280DAD8C5B8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8887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A3122-2EE4-413B-803E-4E5CC21F9C1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7663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951C9-B50C-42C1-AACE-29865E06928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1184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AAF70-0829-451B-9971-255456177EB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31412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D861-2C8F-42AB-ABA0-3FA3D049C0F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5271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2DE26-5105-41C0-B4B8-EB84B3B9C2A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1863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9C226-4849-488C-AC17-21DEBB3006C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195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CED76-F926-4A4A-857C-6FDF3AA9905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9113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C81E70B-BD33-4665-825B-8208B9D7A4A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work\robert\Oral_Wave_Spirality\Narrowband_Cub_Images1.mpg" TargetMode="External"/><Relationship Id="rId1" Type="http://schemas.openxmlformats.org/officeDocument/2006/relationships/video" Target="file:///D:\work\robert\Oral_Wave_Spirality\SDO_Movie.mpg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2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image" Target="../media/image9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0.wmf"/><Relationship Id="rId10" Type="http://schemas.openxmlformats.org/officeDocument/2006/relationships/image" Target="../media/image8.w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179512" y="765175"/>
            <a:ext cx="8856984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800" b="1" dirty="0">
                <a:solidFill>
                  <a:srgbClr val="FF0000"/>
                </a:solidFill>
              </a:rPr>
              <a:t>Solar Helical Magnetic Fields and Sound Waves in Sunspots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0" y="6613525"/>
            <a:ext cx="18161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b="1">
                <a:solidFill>
                  <a:srgbClr val="000000"/>
                </a:solidFill>
                <a:cs typeface="Times New Roman" pitchFamily="18" charset="0"/>
              </a:rPr>
              <a:t>Plasma2014,IKI, 2014-02-10</a:t>
            </a:r>
            <a:endParaRPr lang="ru-RU" altLang="en-US" sz="10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52" name="Rectangle 10"/>
          <p:cNvSpPr>
            <a:spLocks noChangeArrowheads="1"/>
          </p:cNvSpPr>
          <p:nvPr/>
        </p:nvSpPr>
        <p:spPr bwMode="auto">
          <a:xfrm>
            <a:off x="1619672" y="3068960"/>
            <a:ext cx="63373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Kirill </a:t>
            </a:r>
            <a:r>
              <a:rPr lang="en-US" altLang="en-US" sz="1800" b="1" u="sng" dirty="0" err="1"/>
              <a:t>Kuzanyan</a:t>
            </a:r>
            <a:endParaRPr lang="en-US" altLang="en-US" sz="1800" b="1" u="sng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/>
              <a:t>IZMIRAN, </a:t>
            </a:r>
            <a:r>
              <a:rPr lang="en-US" altLang="en-US" sz="1800" b="1" i="1" dirty="0" err="1"/>
              <a:t>Troitsk</a:t>
            </a:r>
            <a:r>
              <a:rPr lang="en-US" altLang="en-US" sz="1800" b="1" i="1" dirty="0"/>
              <a:t>, Moscow, Russia</a:t>
            </a:r>
            <a:endParaRPr lang="ru-RU" altLang="en-US" sz="1800" b="1" i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Robert </a:t>
            </a:r>
            <a:r>
              <a:rPr lang="en-US" altLang="en-US" sz="1800" b="1" dirty="0" err="1"/>
              <a:t>Sych</a:t>
            </a:r>
            <a:endParaRPr lang="en-US" altLang="en-US" sz="1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/>
              <a:t>Institute for Solar Terrestrial Physics (ISZF SO RAN), Irkutsk, Russia</a:t>
            </a:r>
            <a:endParaRPr lang="en-GB" altLang="en-US" sz="1800" b="1" i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en-US" sz="1800" b="1" i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1800" b="1" dirty="0"/>
              <a:t>S</a:t>
            </a:r>
            <a:r>
              <a:rPr lang="en-US" altLang="en-US" sz="1800" b="1" dirty="0" err="1"/>
              <a:t>hangbin</a:t>
            </a:r>
            <a:r>
              <a:rPr lang="ru-RU" altLang="en-US" sz="1800" b="1" dirty="0"/>
              <a:t> Yang,  Yihua Yan</a:t>
            </a:r>
            <a:r>
              <a:rPr lang="en-US" altLang="en-US" sz="1800" b="1" dirty="0"/>
              <a:t>, and </a:t>
            </a:r>
            <a:r>
              <a:rPr lang="en-US" altLang="en-US" sz="1800" b="1" dirty="0" err="1"/>
              <a:t>Sijie</a:t>
            </a:r>
            <a:r>
              <a:rPr lang="en-US" altLang="en-US" sz="1800" b="1" dirty="0"/>
              <a:t> Yu</a:t>
            </a:r>
            <a:endParaRPr lang="en-US" altLang="en-US" sz="1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 dirty="0"/>
              <a:t>National Astronomical Observatory of China (NAOC), Beijing, China</a:t>
            </a:r>
            <a:endParaRPr lang="en-US" altLang="en-US" sz="1600" b="1" i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7"/>
          <p:cNvSpPr txBox="1">
            <a:spLocks noChangeArrowheads="1"/>
          </p:cNvSpPr>
          <p:nvPr/>
        </p:nvSpPr>
        <p:spPr bwMode="auto">
          <a:xfrm>
            <a:off x="590551" y="260648"/>
            <a:ext cx="8281988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i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Methods used</a:t>
            </a:r>
            <a:r>
              <a:rPr lang="ru-RU" altLang="en-US" b="1" i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ru-RU" altLang="en-US" b="1" i="1" u="sng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b="1" i="1" u="sng" dirty="0" smtClean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4000" b="1" dirty="0" smtClean="0">
              <a:solidFill>
                <a:srgbClr val="0033CC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smtClean="0">
                <a:latin typeface="Times New Roman" pitchFamily="18" charset="0"/>
              </a:rPr>
              <a:t>1. Pixel Wavelet Filtering analysis (PWF</a:t>
            </a:r>
            <a:r>
              <a:rPr lang="en-US" altLang="en-US" sz="4000" b="1" dirty="0" smtClean="0">
                <a:latin typeface="Times New Roman" pitchFamily="18" charset="0"/>
              </a:rPr>
              <a:t>)</a:t>
            </a:r>
            <a:endParaRPr lang="ru-RU" altLang="en-US" sz="4000" b="1" dirty="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en-US" sz="4000" b="1" dirty="0" smtClean="0">
                <a:latin typeface="Times New Roman" pitchFamily="18" charset="0"/>
              </a:rPr>
              <a:t>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en-US" sz="4000" b="1" dirty="0" smtClean="0">
                <a:latin typeface="Times New Roman" pitchFamily="18" charset="0"/>
              </a:rPr>
              <a:t>2. </a:t>
            </a:r>
            <a:r>
              <a:rPr lang="en-US" altLang="en-US" sz="4000" b="1" dirty="0" smtClean="0">
                <a:latin typeface="Times New Roman" pitchFamily="18" charset="0"/>
              </a:rPr>
              <a:t>LCT (Local Correlation Tracking) applied to acoustic wave fronts, not the proper motion of the media</a:t>
            </a:r>
            <a:endParaRPr lang="ru-RU" altLang="en-US" sz="4000" b="1" dirty="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en-US" sz="2800" b="1" dirty="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b="1" dirty="0" smtClean="0">
              <a:latin typeface="Times New Roman" pitchFamily="18" charset="0"/>
            </a:endParaRPr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611188" y="1268413"/>
            <a:ext cx="82089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Ш"/>
            </a:pPr>
            <a:endParaRPr lang="en-US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53721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40"/>
          <p:cNvSpPr txBox="1">
            <a:spLocks noChangeArrowheads="1"/>
          </p:cNvSpPr>
          <p:nvPr/>
        </p:nvSpPr>
        <p:spPr bwMode="auto">
          <a:xfrm>
            <a:off x="179388" y="5445125"/>
            <a:ext cx="8429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High freq.</a:t>
            </a:r>
            <a:endParaRPr lang="ru-RU" altLang="en-US" sz="1200"/>
          </a:p>
        </p:txBody>
      </p:sp>
      <p:sp>
        <p:nvSpPr>
          <p:cNvPr id="12292" name="Text Box 41"/>
          <p:cNvSpPr txBox="1">
            <a:spLocks noChangeArrowheads="1"/>
          </p:cNvSpPr>
          <p:nvPr/>
        </p:nvSpPr>
        <p:spPr bwMode="auto">
          <a:xfrm>
            <a:off x="1979613" y="5445125"/>
            <a:ext cx="977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Middle freq.</a:t>
            </a:r>
            <a:endParaRPr lang="ru-RU" altLang="en-US" sz="1200"/>
          </a:p>
        </p:txBody>
      </p:sp>
      <p:sp>
        <p:nvSpPr>
          <p:cNvPr id="12293" name="Text Box 42"/>
          <p:cNvSpPr txBox="1">
            <a:spLocks noChangeArrowheads="1"/>
          </p:cNvSpPr>
          <p:nvPr/>
        </p:nvSpPr>
        <p:spPr bwMode="auto">
          <a:xfrm>
            <a:off x="3851275" y="5445125"/>
            <a:ext cx="809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Low freq.</a:t>
            </a:r>
            <a:endParaRPr lang="ru-RU" altLang="en-US" sz="1200"/>
          </a:p>
        </p:txBody>
      </p:sp>
      <p:sp>
        <p:nvSpPr>
          <p:cNvPr id="12294" name="Text Box 43"/>
          <p:cNvSpPr txBox="1">
            <a:spLocks noChangeArrowheads="1"/>
          </p:cNvSpPr>
          <p:nvPr/>
        </p:nvSpPr>
        <p:spPr bwMode="auto">
          <a:xfrm>
            <a:off x="250825" y="3933825"/>
            <a:ext cx="987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Intensity N1</a:t>
            </a:r>
            <a:endParaRPr lang="ru-RU" altLang="en-US" sz="1200"/>
          </a:p>
        </p:txBody>
      </p:sp>
      <p:sp>
        <p:nvSpPr>
          <p:cNvPr id="12295" name="Text Box 44"/>
          <p:cNvSpPr txBox="1">
            <a:spLocks noChangeArrowheads="1"/>
          </p:cNvSpPr>
          <p:nvPr/>
        </p:nvSpPr>
        <p:spPr bwMode="auto">
          <a:xfrm>
            <a:off x="2124075" y="3933825"/>
            <a:ext cx="13001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Wavelet Spectra</a:t>
            </a:r>
            <a:endParaRPr lang="ru-RU" altLang="en-US" sz="1200"/>
          </a:p>
        </p:txBody>
      </p:sp>
      <p:sp>
        <p:nvSpPr>
          <p:cNvPr id="12296" name="Text Box 45"/>
          <p:cNvSpPr txBox="1">
            <a:spLocks noChangeArrowheads="1"/>
          </p:cNvSpPr>
          <p:nvPr/>
        </p:nvSpPr>
        <p:spPr bwMode="auto">
          <a:xfrm>
            <a:off x="3924300" y="3429000"/>
            <a:ext cx="13890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Freq. subband C</a:t>
            </a:r>
            <a:r>
              <a:rPr lang="en-US" altLang="en-US" sz="1200" baseline="-25000"/>
              <a:t>N</a:t>
            </a:r>
            <a:endParaRPr lang="ru-RU" altLang="en-US" sz="1200"/>
          </a:p>
        </p:txBody>
      </p:sp>
      <p:sp>
        <p:nvSpPr>
          <p:cNvPr id="12297" name="Text Box 46"/>
          <p:cNvSpPr txBox="1">
            <a:spLocks noChangeArrowheads="1"/>
          </p:cNvSpPr>
          <p:nvPr/>
        </p:nvSpPr>
        <p:spPr bwMode="auto">
          <a:xfrm>
            <a:off x="3132138" y="1989138"/>
            <a:ext cx="1120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Variation Map</a:t>
            </a:r>
            <a:endParaRPr lang="ru-RU" altLang="en-US" sz="1200"/>
          </a:p>
        </p:txBody>
      </p:sp>
      <p:sp>
        <p:nvSpPr>
          <p:cNvPr id="12298" name="Text Box 47"/>
          <p:cNvSpPr txBox="1">
            <a:spLocks noChangeArrowheads="1"/>
          </p:cNvSpPr>
          <p:nvPr/>
        </p:nvSpPr>
        <p:spPr bwMode="auto">
          <a:xfrm>
            <a:off x="323850" y="863600"/>
            <a:ext cx="241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 </a:t>
            </a:r>
            <a:endParaRPr lang="ru-RU" altLang="en-US" sz="1600"/>
          </a:p>
        </p:txBody>
      </p:sp>
      <p:sp>
        <p:nvSpPr>
          <p:cNvPr id="12299" name="Text Box 48"/>
          <p:cNvSpPr txBox="1">
            <a:spLocks noChangeArrowheads="1"/>
          </p:cNvSpPr>
          <p:nvPr/>
        </p:nvSpPr>
        <p:spPr bwMode="auto">
          <a:xfrm>
            <a:off x="971550" y="981075"/>
            <a:ext cx="8588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Time 1 C</a:t>
            </a:r>
            <a:r>
              <a:rPr lang="en-US" altLang="en-US" sz="1200" baseline="-25000"/>
              <a:t>1</a:t>
            </a:r>
            <a:endParaRPr lang="ru-RU" altLang="en-US" sz="1200"/>
          </a:p>
        </p:txBody>
      </p:sp>
      <p:sp>
        <p:nvSpPr>
          <p:cNvPr id="12300" name="Text Box 49"/>
          <p:cNvSpPr txBox="1">
            <a:spLocks noChangeArrowheads="1"/>
          </p:cNvSpPr>
          <p:nvPr/>
        </p:nvSpPr>
        <p:spPr bwMode="auto">
          <a:xfrm>
            <a:off x="395288" y="1989138"/>
            <a:ext cx="18494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3D TRACE Images cube</a:t>
            </a:r>
            <a:endParaRPr lang="ru-RU" altLang="en-US" sz="1200"/>
          </a:p>
        </p:txBody>
      </p:sp>
      <p:sp>
        <p:nvSpPr>
          <p:cNvPr id="12301" name="Text Box 51"/>
          <p:cNvSpPr txBox="1">
            <a:spLocks noChangeArrowheads="1"/>
          </p:cNvSpPr>
          <p:nvPr/>
        </p:nvSpPr>
        <p:spPr bwMode="auto">
          <a:xfrm>
            <a:off x="2843213" y="981075"/>
            <a:ext cx="8588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Time 2 C</a:t>
            </a:r>
            <a:r>
              <a:rPr lang="en-US" altLang="en-US" sz="1200" baseline="-25000"/>
              <a:t>1</a:t>
            </a:r>
            <a:endParaRPr lang="ru-RU" altLang="en-US" sz="1200"/>
          </a:p>
        </p:txBody>
      </p:sp>
      <p:sp>
        <p:nvSpPr>
          <p:cNvPr id="12302" name="Text Box 52"/>
          <p:cNvSpPr txBox="1">
            <a:spLocks noChangeArrowheads="1"/>
          </p:cNvSpPr>
          <p:nvPr/>
        </p:nvSpPr>
        <p:spPr bwMode="auto">
          <a:xfrm>
            <a:off x="4572000" y="981075"/>
            <a:ext cx="8588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Time 3 C</a:t>
            </a:r>
            <a:r>
              <a:rPr lang="en-US" altLang="en-US" sz="1200" baseline="-25000"/>
              <a:t>1</a:t>
            </a:r>
            <a:endParaRPr lang="ru-RU" altLang="en-US" sz="1200"/>
          </a:p>
        </p:txBody>
      </p:sp>
      <p:sp>
        <p:nvSpPr>
          <p:cNvPr id="12303" name="Text Box 67"/>
          <p:cNvSpPr txBox="1">
            <a:spLocks noChangeArrowheads="1"/>
          </p:cNvSpPr>
          <p:nvPr/>
        </p:nvSpPr>
        <p:spPr bwMode="auto">
          <a:xfrm>
            <a:off x="1763713" y="3789363"/>
            <a:ext cx="346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N1</a:t>
            </a:r>
            <a:endParaRPr lang="ru-RU" altLang="en-US" sz="1000"/>
          </a:p>
        </p:txBody>
      </p:sp>
      <p:sp>
        <p:nvSpPr>
          <p:cNvPr id="12304" name="Text Box 68"/>
          <p:cNvSpPr txBox="1">
            <a:spLocks noChangeArrowheads="1"/>
          </p:cNvSpPr>
          <p:nvPr/>
        </p:nvSpPr>
        <p:spPr bwMode="auto">
          <a:xfrm>
            <a:off x="2124075" y="3789363"/>
            <a:ext cx="346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N2</a:t>
            </a:r>
            <a:endParaRPr lang="ru-RU" altLang="en-US" sz="1000"/>
          </a:p>
        </p:txBody>
      </p:sp>
      <p:sp>
        <p:nvSpPr>
          <p:cNvPr id="12305" name="Text Box 69"/>
          <p:cNvSpPr txBox="1">
            <a:spLocks noChangeArrowheads="1"/>
          </p:cNvSpPr>
          <p:nvPr/>
        </p:nvSpPr>
        <p:spPr bwMode="auto">
          <a:xfrm>
            <a:off x="2484438" y="3789363"/>
            <a:ext cx="346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N3</a:t>
            </a:r>
            <a:endParaRPr lang="ru-RU" altLang="en-US" sz="1000"/>
          </a:p>
        </p:txBody>
      </p:sp>
      <p:sp>
        <p:nvSpPr>
          <p:cNvPr id="12306" name="Text Box 72"/>
          <p:cNvSpPr txBox="1">
            <a:spLocks noChangeArrowheads="1"/>
          </p:cNvSpPr>
          <p:nvPr/>
        </p:nvSpPr>
        <p:spPr bwMode="auto">
          <a:xfrm>
            <a:off x="468313" y="260350"/>
            <a:ext cx="7488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2400" b="1">
                <a:solidFill>
                  <a:srgbClr val="0033CC"/>
                </a:solidFill>
                <a:latin typeface="Times New Roman" pitchFamily="18" charset="0"/>
              </a:rPr>
              <a:t>1</a:t>
            </a:r>
            <a:r>
              <a:rPr lang="ru-RU" altLang="en-US" sz="2400" b="1" u="sng">
                <a:solidFill>
                  <a:srgbClr val="0033CC"/>
                </a:solidFill>
                <a:latin typeface="Times New Roman" pitchFamily="18" charset="0"/>
              </a:rPr>
              <a:t>. </a:t>
            </a:r>
            <a:r>
              <a:rPr lang="en-US" altLang="en-US" sz="2400" b="1" u="sng">
                <a:solidFill>
                  <a:srgbClr val="0033CC"/>
                </a:solidFill>
                <a:latin typeface="Times New Roman" pitchFamily="18" charset="0"/>
              </a:rPr>
              <a:t>Pixel Wavelet Filtering </a:t>
            </a:r>
            <a:r>
              <a:rPr lang="ru-RU" altLang="en-US" sz="2400" b="1" u="sng">
                <a:solidFill>
                  <a:srgbClr val="0033CC"/>
                </a:solidFill>
                <a:latin typeface="Times New Roman" pitchFamily="18" charset="0"/>
              </a:rPr>
              <a:t>(</a:t>
            </a:r>
            <a:r>
              <a:rPr lang="en-US" altLang="en-US" sz="2400" b="1" u="sng">
                <a:solidFill>
                  <a:srgbClr val="0033CC"/>
                </a:solidFill>
                <a:latin typeface="Times New Roman" pitchFamily="18" charset="0"/>
              </a:rPr>
              <a:t>PWF</a:t>
            </a:r>
            <a:r>
              <a:rPr lang="ru-RU" altLang="en-US" sz="2400" b="1" u="sng">
                <a:solidFill>
                  <a:srgbClr val="0033CC"/>
                </a:solidFill>
                <a:latin typeface="Times New Roman" pitchFamily="18" charset="0"/>
              </a:rPr>
              <a:t>)</a:t>
            </a:r>
            <a:r>
              <a:rPr lang="en-US" altLang="en-US" sz="2400" b="1" u="sng">
                <a:solidFill>
                  <a:srgbClr val="0033CC"/>
                </a:solidFill>
                <a:latin typeface="Times New Roman" pitchFamily="18" charset="0"/>
              </a:rPr>
              <a:t>, adopted from R. Sych</a:t>
            </a:r>
          </a:p>
        </p:txBody>
      </p:sp>
      <p:sp>
        <p:nvSpPr>
          <p:cNvPr id="12307" name="AutoShape 74"/>
          <p:cNvSpPr>
            <a:spLocks noChangeArrowheads="1"/>
          </p:cNvSpPr>
          <p:nvPr/>
        </p:nvSpPr>
        <p:spPr bwMode="auto">
          <a:xfrm>
            <a:off x="1692275" y="4868863"/>
            <a:ext cx="142875" cy="73025"/>
          </a:xfrm>
          <a:prstGeom prst="rightArrow">
            <a:avLst>
              <a:gd name="adj1" fmla="val 50000"/>
              <a:gd name="adj2" fmla="val 489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2308" name="AutoShape 76"/>
          <p:cNvSpPr>
            <a:spLocks noChangeArrowheads="1"/>
          </p:cNvSpPr>
          <p:nvPr/>
        </p:nvSpPr>
        <p:spPr bwMode="auto">
          <a:xfrm>
            <a:off x="3419475" y="4868863"/>
            <a:ext cx="288925" cy="73025"/>
          </a:xfrm>
          <a:prstGeom prst="rightArrow">
            <a:avLst>
              <a:gd name="adj1" fmla="val 50000"/>
              <a:gd name="adj2" fmla="val 989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2309" name="AutoShape 77"/>
          <p:cNvSpPr>
            <a:spLocks noChangeArrowheads="1"/>
          </p:cNvSpPr>
          <p:nvPr/>
        </p:nvSpPr>
        <p:spPr bwMode="auto">
          <a:xfrm>
            <a:off x="3492500" y="6021388"/>
            <a:ext cx="215900" cy="73025"/>
          </a:xfrm>
          <a:prstGeom prst="leftArrow">
            <a:avLst>
              <a:gd name="adj1" fmla="val 50000"/>
              <a:gd name="adj2" fmla="val 739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2310" name="AutoShape 78"/>
          <p:cNvSpPr>
            <a:spLocks noChangeArrowheads="1"/>
          </p:cNvSpPr>
          <p:nvPr/>
        </p:nvSpPr>
        <p:spPr bwMode="auto">
          <a:xfrm>
            <a:off x="1692275" y="6021388"/>
            <a:ext cx="215900" cy="73025"/>
          </a:xfrm>
          <a:prstGeom prst="leftArrow">
            <a:avLst>
              <a:gd name="adj1" fmla="val 50000"/>
              <a:gd name="adj2" fmla="val 739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2311" name="AutoShape 79"/>
          <p:cNvSpPr>
            <a:spLocks noChangeArrowheads="1"/>
          </p:cNvSpPr>
          <p:nvPr/>
        </p:nvSpPr>
        <p:spPr bwMode="auto">
          <a:xfrm>
            <a:off x="5076825" y="5445125"/>
            <a:ext cx="71438" cy="288925"/>
          </a:xfrm>
          <a:prstGeom prst="downArrow">
            <a:avLst>
              <a:gd name="adj1" fmla="val 50000"/>
              <a:gd name="adj2" fmla="val 1011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2312" name="AutoShape 80"/>
          <p:cNvSpPr>
            <a:spLocks noChangeArrowheads="1"/>
          </p:cNvSpPr>
          <p:nvPr/>
        </p:nvSpPr>
        <p:spPr bwMode="auto">
          <a:xfrm>
            <a:off x="1403350" y="3789363"/>
            <a:ext cx="73025" cy="360362"/>
          </a:xfrm>
          <a:prstGeom prst="downArrow">
            <a:avLst>
              <a:gd name="adj1" fmla="val 50000"/>
              <a:gd name="adj2" fmla="val 1233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2313" name="AutoShape 81"/>
          <p:cNvSpPr>
            <a:spLocks noChangeArrowheads="1"/>
          </p:cNvSpPr>
          <p:nvPr/>
        </p:nvSpPr>
        <p:spPr bwMode="auto">
          <a:xfrm>
            <a:off x="2555875" y="2636838"/>
            <a:ext cx="360363" cy="71437"/>
          </a:xfrm>
          <a:prstGeom prst="rightArrow">
            <a:avLst>
              <a:gd name="adj1" fmla="val 50000"/>
              <a:gd name="adj2" fmla="val 1261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2314" name="AutoShape 82"/>
          <p:cNvSpPr>
            <a:spLocks noChangeArrowheads="1"/>
          </p:cNvSpPr>
          <p:nvPr/>
        </p:nvSpPr>
        <p:spPr bwMode="auto">
          <a:xfrm>
            <a:off x="3563938" y="1557338"/>
            <a:ext cx="287337" cy="71437"/>
          </a:xfrm>
          <a:prstGeom prst="leftArrow">
            <a:avLst>
              <a:gd name="adj1" fmla="val 50000"/>
              <a:gd name="adj2" fmla="val 100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2315" name="AutoShape 83"/>
          <p:cNvSpPr>
            <a:spLocks noChangeArrowheads="1"/>
          </p:cNvSpPr>
          <p:nvPr/>
        </p:nvSpPr>
        <p:spPr bwMode="auto">
          <a:xfrm>
            <a:off x="1692275" y="1557338"/>
            <a:ext cx="287338" cy="71437"/>
          </a:xfrm>
          <a:prstGeom prst="leftArrow">
            <a:avLst>
              <a:gd name="adj1" fmla="val 50000"/>
              <a:gd name="adj2" fmla="val 100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12316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268413"/>
            <a:ext cx="3298825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17" name="Text Box 32"/>
          <p:cNvSpPr txBox="1">
            <a:spLocks noChangeArrowheads="1"/>
          </p:cNvSpPr>
          <p:nvPr/>
        </p:nvSpPr>
        <p:spPr bwMode="auto">
          <a:xfrm>
            <a:off x="277813" y="6494463"/>
            <a:ext cx="32861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PWF (Pixel Wavelet Filtering)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50825" y="1125538"/>
            <a:ext cx="4176713" cy="4032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179388" y="0"/>
            <a:ext cx="86423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Wave front dynamucs above a sunspot</a:t>
            </a:r>
            <a:endParaRPr lang="ru-RU" altLang="en-US" sz="2800" b="1">
              <a:solidFill>
                <a:srgbClr val="0033CC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2800" b="1">
                <a:solidFill>
                  <a:srgbClr val="0033CC"/>
                </a:solidFill>
                <a:latin typeface="Times New Roman" pitchFamily="18" charset="0"/>
              </a:rPr>
              <a:t>(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SDO/AIA, 304A)</a:t>
            </a:r>
          </a:p>
        </p:txBody>
      </p:sp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611188" y="1270000"/>
            <a:ext cx="82089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Ш"/>
            </a:pPr>
            <a:endParaRPr lang="en-US" altLang="en-US" sz="200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711450"/>
            <a:ext cx="4286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4" name="SDO_Movie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38163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5" name="Narrowband_Cub_Images1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5538"/>
            <a:ext cx="4321175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572000" y="1125538"/>
            <a:ext cx="4321175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7885113" y="69215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Filtered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50825" y="765175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Original</a:t>
            </a:r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>
            <a:off x="3851275" y="5168900"/>
            <a:ext cx="51450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800" b="1">
                <a:solidFill>
                  <a:srgbClr val="000099"/>
                </a:solidFill>
                <a:latin typeface="Meiryo" pitchFamily="34" charset="-128"/>
                <a:ea typeface="BatangChe" pitchFamily="49" charset="-127"/>
                <a:cs typeface="Times New Roman" pitchFamily="18" charset="0"/>
              </a:rPr>
              <a:t>Application of PWF method developed </a:t>
            </a:r>
            <a:br>
              <a:rPr lang="en-US" altLang="en-US" sz="1800" b="1">
                <a:solidFill>
                  <a:srgbClr val="000099"/>
                </a:solidFill>
                <a:latin typeface="Meiryo" pitchFamily="34" charset="-128"/>
                <a:ea typeface="BatangChe" pitchFamily="49" charset="-127"/>
                <a:cs typeface="Times New Roman" pitchFamily="18" charset="0"/>
              </a:rPr>
            </a:br>
            <a:r>
              <a:rPr lang="en-US" altLang="en-US" sz="18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by Sych R., Nakariakov V., Solar Physics</a:t>
            </a:r>
            <a:r>
              <a:rPr lang="ru-RU" altLang="en-US" sz="18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8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248</a:t>
            </a:r>
            <a:r>
              <a:rPr lang="ru-RU" altLang="en-US" sz="18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en-US" sz="1800" b="1" i="1">
                <a:solidFill>
                  <a:srgbClr val="000099"/>
                </a:solidFill>
              </a:rPr>
              <a:t> 20</a:t>
            </a:r>
            <a:r>
              <a:rPr lang="en-US" altLang="en-US" sz="1800" b="1" i="1">
                <a:solidFill>
                  <a:srgbClr val="000099"/>
                </a:solidFill>
              </a:rPr>
              <a:t>08</a:t>
            </a:r>
            <a:endParaRPr lang="ru-RU" altLang="en-US" sz="1800" b="1" i="1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4" fill="hold"/>
                                        <p:tgtEl>
                                          <p:spTgt spid="1966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34" fill="hold"/>
                                        <p:tgtEl>
                                          <p:spTgt spid="1966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661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6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966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614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661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66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66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6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Filtered 304A</a:t>
            </a:r>
            <a:endParaRPr lang="zh-CN" altLang="en-US" smtClean="0">
              <a:ea typeface="宋体" pitchFamily="2" charset="-122"/>
            </a:endParaRPr>
          </a:p>
        </p:txBody>
      </p:sp>
      <p:pic>
        <p:nvPicPr>
          <p:cNvPr id="14339" name="SDO_Dynamics_304A.mpg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2650" y="1600200"/>
            <a:ext cx="4838700" cy="452596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Filtered 171A </a:t>
            </a:r>
            <a:endParaRPr lang="zh-CN" altLang="en-US" smtClean="0">
              <a:ea typeface="宋体" pitchFamily="2" charset="-122"/>
            </a:endParaRPr>
          </a:p>
        </p:txBody>
      </p:sp>
      <p:pic>
        <p:nvPicPr>
          <p:cNvPr id="15363" name="SDO_Dynamics_171A.mpg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700213"/>
            <a:ext cx="4838700" cy="452596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16388" name="Picture 4" descr="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60350"/>
            <a:ext cx="6405562" cy="63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 rot="10800000">
            <a:off x="392113" y="333375"/>
            <a:ext cx="677862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FF3300"/>
                </a:solidFill>
              </a:rPr>
              <a:t>SDO/AIA high cadence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0" y="188913"/>
            <a:ext cx="8893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</a:rPr>
              <a:t>Wave front phenomenology in the transition zone: chromosphere-corona</a:t>
            </a:r>
            <a:endParaRPr lang="ru-RU" altLang="en-US" b="1">
              <a:solidFill>
                <a:srgbClr val="FF3300"/>
              </a:solidFill>
            </a:endParaRPr>
          </a:p>
        </p:txBody>
      </p:sp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611188" y="1773238"/>
            <a:ext cx="82089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Ш"/>
            </a:pPr>
            <a:endParaRPr lang="en-US" altLang="en-US" sz="200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214688"/>
            <a:ext cx="4286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4392613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16113"/>
            <a:ext cx="4113212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468313" y="1484313"/>
            <a:ext cx="455771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Chromosphere-corona transition </a:t>
            </a:r>
            <a:r>
              <a:rPr lang="ru-RU" altLang="en-US" sz="1800" b="1" dirty="0"/>
              <a:t>(304А)</a:t>
            </a:r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5580063" y="1458913"/>
            <a:ext cx="17621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Corona </a:t>
            </a:r>
            <a:r>
              <a:rPr lang="ru-RU" altLang="en-US" sz="1800" b="1"/>
              <a:t>(171А)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7"/>
          <p:cNvSpPr txBox="1">
            <a:spLocks noChangeArrowheads="1"/>
          </p:cNvSpPr>
          <p:nvPr/>
        </p:nvSpPr>
        <p:spPr bwMode="auto">
          <a:xfrm>
            <a:off x="611188" y="203200"/>
            <a:ext cx="8281987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00"/>
                </a:solidFill>
                <a:latin typeface="Courier New" pitchFamily="49" charset="0"/>
                <a:cs typeface="Courier New" pitchFamily="49" charset="0"/>
              </a:rPr>
              <a:t>Spiral structures in various wavelength channels available from SDO/AIA (variety of temperatures/heights above the photosphere</a:t>
            </a:r>
            <a:r>
              <a:rPr lang="en-US" altLang="en-US" sz="2800" b="1">
                <a:solidFill>
                  <a:srgbClr val="CC0000"/>
                </a:solidFill>
                <a:latin typeface="Bookman Old Style" pitchFamily="18" charset="0"/>
                <a:cs typeface="Arial" charset="0"/>
              </a:rPr>
              <a:t>)</a:t>
            </a:r>
          </a:p>
        </p:txBody>
      </p: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611188" y="1773238"/>
            <a:ext cx="82089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Ш"/>
            </a:pPr>
            <a:endParaRPr lang="en-US" altLang="en-US" sz="200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214688"/>
            <a:ext cx="4286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374062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1498600"/>
          </a:xfrm>
        </p:spPr>
        <p:txBody>
          <a:bodyPr/>
          <a:lstStyle/>
          <a:p>
            <a:r>
              <a:rPr lang="en-US" altLang="en-US" b="1" smtClean="0">
                <a:solidFill>
                  <a:srgbClr val="FF3300"/>
                </a:solidFill>
              </a:rPr>
              <a:t>LCT</a:t>
            </a:r>
            <a:r>
              <a:rPr lang="en-US" altLang="en-US" smtClean="0">
                <a:solidFill>
                  <a:srgbClr val="FF3300"/>
                </a:solidFill>
              </a:rPr>
              <a:t> (</a:t>
            </a:r>
            <a:r>
              <a:rPr lang="ru-RU" altLang="en-US" smtClean="0">
                <a:solidFill>
                  <a:srgbClr val="FF3300"/>
                </a:solidFill>
              </a:rPr>
              <a:t>Local Correlation Tracking</a:t>
            </a:r>
            <a:r>
              <a:rPr lang="en-US" altLang="en-US" smtClean="0">
                <a:solidFill>
                  <a:srgbClr val="FF3300"/>
                </a:solidFill>
              </a:rPr>
              <a:t>)</a:t>
            </a:r>
            <a:endParaRPr lang="ru-RU" altLang="en-US" smtClean="0">
              <a:solidFill>
                <a:srgbClr val="FF33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LCT central idea: proper </a:t>
            </a:r>
            <a:r>
              <a:rPr lang="en-US" altLang="en-US" u="sng" smtClean="0"/>
              <a:t>motions</a:t>
            </a:r>
            <a:r>
              <a:rPr lang="en-US" altLang="en-US" smtClean="0"/>
              <a:t> </a:t>
            </a:r>
            <a:r>
              <a:rPr lang="en-US" altLang="en-US" smtClean="0">
                <a:solidFill>
                  <a:srgbClr val="0033CC"/>
                </a:solidFill>
              </a:rPr>
              <a:t>(Δx,Δy)</a:t>
            </a:r>
            <a:r>
              <a:rPr lang="en-US" altLang="en-US" smtClean="0"/>
              <a:t> of intensity features in successive images separated in time by </a:t>
            </a:r>
            <a:r>
              <a:rPr lang="en-US" altLang="en-US" smtClean="0">
                <a:solidFill>
                  <a:srgbClr val="0033CC"/>
                </a:solidFill>
              </a:rPr>
              <a:t>Δt</a:t>
            </a:r>
            <a:r>
              <a:rPr lang="en-US" altLang="en-US" smtClean="0"/>
              <a:t>, are found by maximizing a cross-correlation function, </a:t>
            </a:r>
          </a:p>
          <a:p>
            <a:r>
              <a:rPr lang="en-US" altLang="en-US" smtClean="0"/>
              <a:t>or minimizing an error function between sub-regions of the images.</a:t>
            </a:r>
          </a:p>
          <a:p>
            <a:pPr>
              <a:spcBef>
                <a:spcPct val="60000"/>
              </a:spcBef>
            </a:pPr>
            <a:r>
              <a:rPr lang="ru-RU" altLang="en-US" b="1" i="1" smtClean="0">
                <a:latin typeface="Times New Roman" pitchFamily="18" charset="0"/>
                <a:ea typeface="SimSun-PUA" pitchFamily="2" charset="-122"/>
              </a:rPr>
              <a:t>November &amp; Simon (1988</a:t>
            </a:r>
            <a:r>
              <a:rPr lang="en-US" altLang="en-US" b="1" i="1" smtClean="0">
                <a:latin typeface="Times New Roman" pitchFamily="18" charset="0"/>
                <a:ea typeface="SimSun-PUA" pitchFamily="2" charset="-122"/>
              </a:rPr>
              <a:t>): shift images and compute a cross-correlation at each shift</a:t>
            </a:r>
            <a:endParaRPr lang="ru-RU" altLang="en-US" b="1" i="1" smtClean="0">
              <a:latin typeface="Times New Roman" pitchFamily="18" charset="0"/>
              <a:ea typeface="SimSun-PUA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r>
              <a:rPr lang="en-US" altLang="en-US" sz="4000" b="1" u="sng" smtClean="0">
                <a:solidFill>
                  <a:srgbClr val="FF3300"/>
                </a:solidFill>
              </a:rPr>
              <a:t>LCT example</a:t>
            </a:r>
            <a:r>
              <a:rPr lang="en-US" altLang="en-US" sz="4000" smtClean="0"/>
              <a:t> </a:t>
            </a:r>
            <a:br>
              <a:rPr lang="en-US" altLang="en-US" sz="4000" smtClean="0"/>
            </a:br>
            <a:r>
              <a:rPr lang="en-US" altLang="en-US" sz="4000" smtClean="0"/>
              <a:t>mainly detection of proper motion</a:t>
            </a:r>
            <a:br>
              <a:rPr lang="en-US" altLang="en-US" sz="4000" smtClean="0"/>
            </a:br>
            <a:r>
              <a:rPr lang="en-US" altLang="en-US" sz="4000" smtClean="0">
                <a:solidFill>
                  <a:srgbClr val="0033CC"/>
                </a:solidFill>
              </a:rPr>
              <a:t>(Potts, Barrett &amp; Diver, 2003)</a:t>
            </a:r>
            <a:endParaRPr lang="ru-RU" altLang="en-US" sz="4000" smtClean="0">
              <a:solidFill>
                <a:srgbClr val="0033CC"/>
              </a:solidFill>
            </a:endParaRPr>
          </a:p>
        </p:txBody>
      </p:sp>
      <p:pic>
        <p:nvPicPr>
          <p:cNvPr id="20483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205038"/>
            <a:ext cx="8569325" cy="40846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smtClean="0">
                <a:solidFill>
                  <a:srgbClr val="FF3300"/>
                </a:solidFill>
              </a:rPr>
              <a:t>Motivation</a:t>
            </a:r>
            <a:endParaRPr lang="ru-RU" altLang="en-US" sz="4000" b="1" smtClean="0">
              <a:solidFill>
                <a:srgbClr val="FF33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37112"/>
          </a:xfrm>
        </p:spPr>
        <p:txBody>
          <a:bodyPr/>
          <a:lstStyle/>
          <a:p>
            <a:r>
              <a:rPr lang="en-US" altLang="en-US" b="1" i="1" dirty="0" smtClean="0">
                <a:latin typeface="Times New Roman" pitchFamily="18" charset="0"/>
                <a:cs typeface="Times New Roman" pitchFamily="18" charset="0"/>
              </a:rPr>
              <a:t>Is there magnetic helicity above the solar photosphere</a:t>
            </a:r>
            <a:r>
              <a:rPr lang="ru-RU" altLang="en-US" dirty="0" smtClean="0"/>
              <a:t>....</a:t>
            </a:r>
            <a:r>
              <a:rPr lang="en-US" altLang="en-US" dirty="0" smtClean="0"/>
              <a:t>?</a:t>
            </a:r>
          </a:p>
          <a:p>
            <a:r>
              <a:rPr lang="en-US" altLang="en-US" dirty="0" smtClean="0"/>
              <a:t>How can we justify boundary conditions for magnetic helicity flux in dynamo models?</a:t>
            </a:r>
          </a:p>
          <a:p>
            <a:r>
              <a:rPr lang="en-US" altLang="en-US" sz="2800" b="1" dirty="0" smtClean="0">
                <a:latin typeface="Algerian" pitchFamily="82" charset="0"/>
              </a:rPr>
              <a:t>How magnetic helicity expands through the corona into the entire heliosphere (solar wind)?</a:t>
            </a:r>
            <a:endParaRPr lang="en-GB" altLang="en-US" sz="2800" b="1" dirty="0" smtClean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smtClean="0"/>
              <a:t>Wave phase speed detection</a:t>
            </a:r>
            <a:endParaRPr lang="ru-RU" altLang="en-US" b="1" u="sng" smtClean="0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b="1" smtClean="0">
                <a:solidFill>
                  <a:srgbClr val="0033CC"/>
                </a:solidFill>
                <a:latin typeface="Sylfaen" pitchFamily="18" charset="0"/>
                <a:ea typeface="SimSun-PUA" pitchFamily="2" charset="-122"/>
              </a:rPr>
              <a:t>Other Authors used LCT for detection of proper motion (velocity of media)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smtClean="0">
                <a:solidFill>
                  <a:srgbClr val="CC6600"/>
                </a:solidFill>
              </a:rPr>
              <a:t>We suggest to use LCT on series of </a:t>
            </a:r>
            <a:r>
              <a:rPr lang="en-US" altLang="en-US" b="1" u="sng" smtClean="0">
                <a:solidFill>
                  <a:srgbClr val="CC6600"/>
                </a:solidFill>
              </a:rPr>
              <a:t>high cadence</a:t>
            </a:r>
            <a:r>
              <a:rPr lang="en-US" altLang="en-US" b="1" smtClean="0">
                <a:solidFill>
                  <a:srgbClr val="CC6600"/>
                </a:solidFill>
              </a:rPr>
              <a:t> intensity images of sunspots to compute phase speed of MHD waves in sunspots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i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" pitchFamily="18" charset="0"/>
                <a:ea typeface="NSimSun" pitchFamily="49" charset="-122"/>
              </a:rPr>
              <a:t>We may compute the horizontal part of phase vorticity (new quantity for analysis!)</a:t>
            </a:r>
            <a:endParaRPr lang="ru-RU" altLang="en-US" b="1" i="1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Rockwell" pitchFamily="18" charset="0"/>
              <a:ea typeface="NSimSun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First results of LCT application: phase speed detection</a:t>
            </a:r>
            <a:endParaRPr lang="ru-RU" altLang="en-US" sz="400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2532" name="Picture 6" descr="vel_01_03__03_U_131A_dyn_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vel_01_03__03_U_131A_dyn_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62877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539750" y="5516563"/>
            <a:ext cx="5400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827088" y="5157788"/>
            <a:ext cx="28289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</a:rPr>
              <a:t>λ=131A, t=99</a:t>
            </a:r>
            <a:endParaRPr lang="ru-RU" altLang="en-US" b="1">
              <a:solidFill>
                <a:srgbClr val="FF3300"/>
              </a:solidFill>
            </a:endParaRPr>
          </a:p>
        </p:txBody>
      </p:sp>
      <p:sp>
        <p:nvSpPr>
          <p:cNvPr id="22536" name="Text Box 11"/>
          <p:cNvSpPr txBox="1">
            <a:spLocks noChangeArrowheads="1"/>
          </p:cNvSpPr>
          <p:nvPr/>
        </p:nvSpPr>
        <p:spPr bwMode="auto">
          <a:xfrm>
            <a:off x="5435600" y="5157788"/>
            <a:ext cx="29733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</a:rPr>
              <a:t>λ=131A, t=100</a:t>
            </a:r>
            <a:endParaRPr lang="ru-RU" altLang="en-US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25450" y="188913"/>
            <a:ext cx="6816725" cy="561975"/>
          </a:xfrm>
        </p:spPr>
        <p:txBody>
          <a:bodyPr/>
          <a:lstStyle/>
          <a:p>
            <a:r>
              <a:rPr lang="en-US" altLang="en-US" smtClean="0"/>
              <a:t>Snapshots    </a:t>
            </a:r>
          </a:p>
        </p:txBody>
      </p:sp>
      <p:pic>
        <p:nvPicPr>
          <p:cNvPr id="23555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8913"/>
            <a:ext cx="2233613" cy="2232025"/>
          </a:xfrm>
        </p:spPr>
      </p:pic>
      <p:pic>
        <p:nvPicPr>
          <p:cNvPr id="23556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1628775"/>
            <a:ext cx="28606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875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2303463"/>
            <a:ext cx="21605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4505325"/>
            <a:ext cx="2189162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4448175"/>
            <a:ext cx="23050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23850" y="2492375"/>
            <a:ext cx="719138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1700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48038" y="1052513"/>
            <a:ext cx="1008062" cy="5762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</a:rPr>
              <a:t>304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86650" y="1052513"/>
            <a:ext cx="720725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131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35913" y="4505325"/>
            <a:ext cx="719137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171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42175" y="5805488"/>
            <a:ext cx="720725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194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0700" y="5822950"/>
            <a:ext cx="720725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i="1" smtClean="0">
                <a:latin typeface="Georgia" pitchFamily="18" charset="0"/>
              </a:rPr>
              <a:t>movie…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25450" y="188913"/>
            <a:ext cx="6816725" cy="561975"/>
          </a:xfrm>
        </p:spPr>
        <p:txBody>
          <a:bodyPr/>
          <a:lstStyle/>
          <a:p>
            <a:r>
              <a:rPr lang="en-US" altLang="en-US" b="1" i="1" smtClean="0">
                <a:latin typeface="Antique Olive Roman" pitchFamily="34" charset="0"/>
              </a:rPr>
              <a:t>movie</a:t>
            </a:r>
            <a:r>
              <a:rPr lang="en-US" altLang="en-US" smtClean="0"/>
              <a:t>  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3850" y="2492375"/>
            <a:ext cx="719138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1700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48038" y="1052513"/>
            <a:ext cx="1008062" cy="5762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</a:rPr>
              <a:t>304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73963" y="1052513"/>
            <a:ext cx="719137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131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35913" y="4505325"/>
            <a:ext cx="719137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171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70688" y="5778500"/>
            <a:ext cx="720725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194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0700" y="5822950"/>
            <a:ext cx="720725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211</a:t>
            </a:r>
          </a:p>
        </p:txBody>
      </p:sp>
      <p:pic>
        <p:nvPicPr>
          <p:cNvPr id="25609" name="Content Placeholder 2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3" y="76200"/>
            <a:ext cx="2403475" cy="2403475"/>
          </a:xfrm>
        </p:spPr>
      </p:pic>
      <p:pic>
        <p:nvPicPr>
          <p:cNvPr id="25610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601788"/>
            <a:ext cx="2790825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-25400"/>
            <a:ext cx="2327275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00288"/>
            <a:ext cx="22336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4386263"/>
            <a:ext cx="237013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4351338"/>
            <a:ext cx="2405063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Where is magnetic helicity?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i="1" smtClean="0">
                <a:latin typeface="Georgia" pitchFamily="18" charset="0"/>
              </a:rPr>
              <a:t>...this still remains for further investigation !...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137525" cy="1008062"/>
          </a:xfrm>
        </p:spPr>
        <p:txBody>
          <a:bodyPr/>
          <a:lstStyle/>
          <a:p>
            <a:r>
              <a:rPr lang="en-US" altLang="zh-CN" b="1" smtClean="0">
                <a:latin typeface="Courier New" pitchFamily="49" charset="0"/>
                <a:ea typeface="宋体" pitchFamily="2" charset="-122"/>
                <a:cs typeface="Courier New" pitchFamily="49" charset="0"/>
              </a:rPr>
              <a:t>HMI vector magnetograms with 12 minute cadence</a:t>
            </a:r>
            <a:endParaRPr lang="zh-CN" altLang="en-US" b="1" smtClean="0">
              <a:latin typeface="Courier New" pitchFamily="49" charset="0"/>
              <a:ea typeface="宋体" pitchFamily="2" charset="-122"/>
              <a:cs typeface="Courier New" pitchFamily="49" charset="0"/>
            </a:endParaRP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7796213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28676" name="Picture 4" descr="Hc_smooth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050"/>
            <a:ext cx="433387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3213100"/>
            <a:ext cx="4678363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4757738" y="149225"/>
            <a:ext cx="3671887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3600" b="1">
                <a:solidFill>
                  <a:srgbClr val="FF3300"/>
                </a:solidFill>
                <a:cs typeface="Arial" charset="0"/>
              </a:rPr>
              <a:t>Confronting  electric current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3600" b="1">
                <a:solidFill>
                  <a:srgbClr val="FF3300"/>
                </a:solidFill>
                <a:cs typeface="Arial" charset="0"/>
              </a:rPr>
              <a:t> helicity and sound wave phase vorticity </a:t>
            </a:r>
          </a:p>
        </p:txBody>
      </p:sp>
      <p:sp>
        <p:nvSpPr>
          <p:cNvPr id="28679" name="TextBox 1"/>
          <p:cNvSpPr txBox="1">
            <a:spLocks noChangeArrowheads="1"/>
          </p:cNvSpPr>
          <p:nvPr/>
        </p:nvSpPr>
        <p:spPr bwMode="auto">
          <a:xfrm>
            <a:off x="536575" y="3541713"/>
            <a:ext cx="3529013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NOAA11131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N31 W11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on 2010-12-08;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b="1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at 02:34:00 UT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>
                <a:cs typeface="Courier New" pitchFamily="49" charset="0"/>
              </a:rPr>
              <a:t>HMI size 144x144 (0.5”)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>
                <a:cs typeface="Courier New" pitchFamily="49" charset="0"/>
              </a:rPr>
              <a:t>AIA size 121x121 (0.6”)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cs typeface="Courier New" pitchFamily="49" charset="0"/>
              </a:rPr>
              <a:t>[give values and greys-scales of vorticity &amp; helicity]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1800" b="1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8243888" y="2235200"/>
            <a:ext cx="485775" cy="9779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616589" y="1219853"/>
            <a:ext cx="978408" cy="484632"/>
          </a:xfrm>
          <a:prstGeom prst="rightArrow">
            <a:avLst/>
          </a:prstGeom>
          <a:solidFill>
            <a:srgbClr val="0033CC"/>
          </a:solidFill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95288"/>
            <a:ext cx="349091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4140200" y="549275"/>
            <a:ext cx="389255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ea typeface="宋体" pitchFamily="2" charset="-122"/>
              </a:rPr>
              <a:t>FOR FUTURE STUDIES: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400" b="1">
              <a:ea typeface="宋体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i="1">
                <a:solidFill>
                  <a:srgbClr val="FF3300"/>
                </a:solidFill>
                <a:latin typeface="Berlin Sans FB Demi" pitchFamily="34" charset="0"/>
                <a:ea typeface="宋体" pitchFamily="2" charset="-122"/>
              </a:rPr>
              <a:t>Non-Linear Force Free (NLFF) extrapolation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400" i="1">
              <a:latin typeface="Berlin Sans FB Demi" pitchFamily="34" charset="0"/>
              <a:ea typeface="宋体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宋体" pitchFamily="2" charset="-122"/>
              </a:rPr>
              <a:t>(Calculated by Sijie YU)</a:t>
            </a:r>
          </a:p>
        </p:txBody>
      </p:sp>
      <p:pic>
        <p:nvPicPr>
          <p:cNvPr id="29700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3716338"/>
            <a:ext cx="698500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1462088" y="6153150"/>
            <a:ext cx="6156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宋体" pitchFamily="2" charset="-122"/>
              </a:rPr>
              <a:t>1.1Mm			2.2Mm		3.3Mm</a:t>
            </a:r>
            <a:endParaRPr lang="zh-CN" altLang="en-US" sz="1800">
              <a:ea typeface="宋体" pitchFamily="2" charset="-122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2252663" y="3278188"/>
            <a:ext cx="508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宋体" pitchFamily="2" charset="-122"/>
              </a:rPr>
              <a:t>Hc  in different height    30Mm X 30Mm     03:34</a:t>
            </a:r>
            <a:endParaRPr lang="zh-CN" altLang="en-US" sz="1800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FF3300"/>
                </a:solidFill>
              </a:rPr>
              <a:t>Comparison of helicities at different heights</a:t>
            </a:r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00213"/>
            <a:ext cx="3959225" cy="3960812"/>
          </a:xfrm>
        </p:spPr>
      </p:pic>
      <p:pic>
        <p:nvPicPr>
          <p:cNvPr id="3072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1700213"/>
            <a:ext cx="395287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4716463" y="5916613"/>
            <a:ext cx="3802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33CC"/>
                </a:solidFill>
                <a:latin typeface="Bookman Old Style" pitchFamily="18" charset="0"/>
              </a:rPr>
              <a:t>Chromosphere (z=1.1 Mm)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539750" y="5916613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33CC"/>
                </a:solidFill>
                <a:latin typeface="Bookman Old Style" pitchFamily="18" charset="0"/>
              </a:rPr>
              <a:t>Photosphere (z=0)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smtClean="0">
                <a:solidFill>
                  <a:srgbClr val="FF3300"/>
                </a:solidFill>
              </a:rPr>
              <a:t>Helical nature of swirling sunspots</a:t>
            </a:r>
            <a:endParaRPr lang="ru-RU" altLang="en-US" sz="4000" b="1" smtClean="0">
              <a:solidFill>
                <a:srgbClr val="FF33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i="1" smtClean="0">
                <a:latin typeface="Times New Roman" pitchFamily="18" charset="0"/>
                <a:cs typeface="Times New Roman" pitchFamily="18" charset="0"/>
              </a:rPr>
              <a:t>There is a long history of studies of sunspot rotation</a:t>
            </a:r>
            <a:r>
              <a:rPr lang="ru-RU" altLang="en-US" smtClean="0"/>
              <a:t>....</a:t>
            </a:r>
            <a:endParaRPr lang="en-GB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rgbClr val="FF3300"/>
                </a:solidFill>
              </a:rPr>
              <a:t>Conclusions</a:t>
            </a:r>
            <a:endParaRPr lang="ru-RU" altLang="en-US" b="1" smtClean="0">
              <a:solidFill>
                <a:srgbClr val="FF33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ct val="30000"/>
              </a:spcAft>
            </a:pPr>
            <a:r>
              <a:rPr lang="en-GB" altLang="zh-CN" smtClean="0">
                <a:ea typeface="宋体" pitchFamily="2" charset="-122"/>
              </a:rPr>
              <a:t>We found signatures of </a:t>
            </a:r>
            <a:r>
              <a:rPr lang="en-GB" altLang="zh-CN" smtClean="0">
                <a:solidFill>
                  <a:srgbClr val="0033CC"/>
                </a:solidFill>
                <a:ea typeface="宋体" pitchFamily="2" charset="-122"/>
              </a:rPr>
              <a:t>relationship</a:t>
            </a:r>
            <a:r>
              <a:rPr lang="en-GB" altLang="zh-CN" smtClean="0">
                <a:ea typeface="宋体" pitchFamily="2" charset="-122"/>
              </a:rPr>
              <a:t> between </a:t>
            </a:r>
            <a:r>
              <a:rPr lang="en-GB" altLang="zh-CN" smtClean="0">
                <a:solidFill>
                  <a:srgbClr val="FF3300"/>
                </a:solidFill>
                <a:ea typeface="宋体" pitchFamily="2" charset="-122"/>
              </a:rPr>
              <a:t>phase vorticity</a:t>
            </a:r>
            <a:r>
              <a:rPr lang="en-GB" altLang="zh-CN" smtClean="0">
                <a:ea typeface="宋体" pitchFamily="2" charset="-122"/>
              </a:rPr>
              <a:t> of </a:t>
            </a:r>
            <a:r>
              <a:rPr lang="en-GB" altLang="zh-CN" smtClean="0">
                <a:solidFill>
                  <a:srgbClr val="0033CC"/>
                </a:solidFill>
                <a:ea typeface="宋体" pitchFamily="2" charset="-122"/>
              </a:rPr>
              <a:t>MHD waves</a:t>
            </a:r>
            <a:r>
              <a:rPr lang="en-GB" altLang="zh-CN" smtClean="0">
                <a:ea typeface="宋体" pitchFamily="2" charset="-122"/>
              </a:rPr>
              <a:t> in sunspots and its </a:t>
            </a:r>
            <a:r>
              <a:rPr lang="en-GB" altLang="zh-CN" smtClean="0">
                <a:solidFill>
                  <a:srgbClr val="0033CC"/>
                </a:solidFill>
                <a:ea typeface="宋体" pitchFamily="2" charset="-122"/>
              </a:rPr>
              <a:t>magnetic field</a:t>
            </a:r>
            <a:r>
              <a:rPr lang="en-GB" altLang="zh-CN" smtClean="0">
                <a:ea typeface="宋体" pitchFamily="2" charset="-122"/>
              </a:rPr>
              <a:t> </a:t>
            </a:r>
            <a:r>
              <a:rPr lang="en-GB" altLang="zh-CN" smtClean="0">
                <a:solidFill>
                  <a:srgbClr val="FF3300"/>
                </a:solidFill>
                <a:ea typeface="宋体" pitchFamily="2" charset="-122"/>
              </a:rPr>
              <a:t>helical</a:t>
            </a:r>
            <a:r>
              <a:rPr lang="en-GB" altLang="zh-CN" smtClean="0">
                <a:ea typeface="宋体" pitchFamily="2" charset="-122"/>
              </a:rPr>
              <a:t> structure</a:t>
            </a:r>
          </a:p>
          <a:p>
            <a:pPr>
              <a:spcAft>
                <a:spcPct val="30000"/>
              </a:spcAft>
            </a:pPr>
            <a:r>
              <a:rPr lang="en-GB" altLang="zh-CN" smtClean="0">
                <a:ea typeface="宋体" pitchFamily="2" charset="-122"/>
              </a:rPr>
              <a:t>The future target is detailed </a:t>
            </a:r>
            <a:r>
              <a:rPr lang="en-GB" altLang="zh-CN" smtClean="0">
                <a:solidFill>
                  <a:srgbClr val="FF3300"/>
                </a:solidFill>
                <a:ea typeface="宋体" pitchFamily="2" charset="-122"/>
              </a:rPr>
              <a:t>3D</a:t>
            </a:r>
            <a:r>
              <a:rPr lang="en-GB" altLang="zh-CN" smtClean="0">
                <a:ea typeface="宋体" pitchFamily="2" charset="-122"/>
              </a:rPr>
              <a:t> dynamic description of sunspot swirling oscillations and shedding a light into the problem of </a:t>
            </a:r>
            <a:r>
              <a:rPr lang="en-GB" altLang="zh-CN" smtClean="0">
                <a:solidFill>
                  <a:srgbClr val="0033CC"/>
                </a:solidFill>
                <a:ea typeface="宋体" pitchFamily="2" charset="-122"/>
              </a:rPr>
              <a:t>helicity transfer</a:t>
            </a:r>
            <a:r>
              <a:rPr lang="en-GB" altLang="zh-CN" smtClean="0">
                <a:ea typeface="宋体" pitchFamily="2" charset="-122"/>
              </a:rPr>
              <a:t> from the solar interior to the heliospher</a:t>
            </a:r>
            <a:r>
              <a:rPr lang="en-US" altLang="zh-CN" smtClean="0">
                <a:ea typeface="宋体" pitchFamily="2" charset="-122"/>
              </a:rPr>
              <a:t>e</a:t>
            </a:r>
            <a:endParaRPr lang="ru-RU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ChangeArrowheads="1"/>
          </p:cNvSpPr>
          <p:nvPr/>
        </p:nvSpPr>
        <p:spPr bwMode="auto">
          <a:xfrm>
            <a:off x="684213" y="1773238"/>
            <a:ext cx="7929562" cy="199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Brush Script MT" pitchFamily="66" charset="0"/>
              </a:rPr>
              <a:t>Thank you</a:t>
            </a:r>
            <a:r>
              <a:rPr lang="en-US" altLang="en-US" sz="8000" i="1">
                <a:solidFill>
                  <a:srgbClr val="C00000"/>
                </a:solidFill>
                <a:latin typeface="Britannic Bold" pitchFamily="34" charset="0"/>
              </a:rPr>
              <a:t>!</a:t>
            </a:r>
            <a:endParaRPr lang="ru-RU" altLang="en-US" sz="8000" i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4968875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4968875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76475"/>
            <a:ext cx="34575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021388"/>
            <a:ext cx="5989638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827088" y="0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1800" b="1"/>
              <a:t> 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Spiral structures in photometry of sunspots</a:t>
            </a:r>
            <a:endParaRPr lang="ru-RU" altLang="en-US" sz="2800" b="1">
              <a:solidFill>
                <a:srgbClr val="0033CC"/>
              </a:solidFill>
              <a:latin typeface="Times New Roman" pitchFamily="18" charset="0"/>
            </a:endParaRPr>
          </a:p>
        </p:txBody>
      </p:sp>
      <p:pic>
        <p:nvPicPr>
          <p:cNvPr id="512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97425"/>
            <a:ext cx="46799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8" name="Text Box 19"/>
          <p:cNvSpPr txBox="1">
            <a:spLocks noChangeArrowheads="1"/>
          </p:cNvSpPr>
          <p:nvPr/>
        </p:nvSpPr>
        <p:spPr bwMode="auto">
          <a:xfrm>
            <a:off x="5416550" y="15049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9" name="Text Box 21"/>
          <p:cNvSpPr txBox="1">
            <a:spLocks noChangeArrowheads="1"/>
          </p:cNvSpPr>
          <p:nvPr/>
        </p:nvSpPr>
        <p:spPr bwMode="auto">
          <a:xfrm>
            <a:off x="5559425" y="1411288"/>
            <a:ext cx="35845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/>
              <a:t>E. Yu. Nagovitsyna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/>
              <a:t>Yu.A. Nagovitsyn, </a:t>
            </a:r>
            <a:r>
              <a:rPr lang="en-US" altLang="en-US" sz="1400"/>
              <a:t>Observations of peculiarities of sunspot fragment patterns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Solar Physics, 186, 1999</a:t>
            </a:r>
            <a:endParaRPr lang="ru-RU" altLang="en-U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50825" y="0"/>
            <a:ext cx="84978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1800" b="1"/>
              <a:t>   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Expanding spirals of magnetic field above sunspots </a:t>
            </a:r>
            <a:r>
              <a:rPr lang="ru-RU" altLang="en-US" sz="2800" b="1">
                <a:solidFill>
                  <a:srgbClr val="0033CC"/>
                </a:solidFill>
                <a:latin typeface="Times New Roman" pitchFamily="18" charset="0"/>
              </a:rPr>
              <a:t>(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RATAN</a:t>
            </a:r>
            <a:r>
              <a:rPr lang="ru-RU" altLang="en-US" sz="2800" b="1">
                <a:solidFill>
                  <a:srgbClr val="0033CC"/>
                </a:solidFill>
                <a:latin typeface="Times New Roman" pitchFamily="18" charset="0"/>
              </a:rPr>
              <a:t>-600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, radioheliograph data</a:t>
            </a:r>
            <a:r>
              <a:rPr lang="ru-RU" altLang="en-US" sz="2800" b="1">
                <a:solidFill>
                  <a:srgbClr val="0033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0" y="2408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671888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0" y="2457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150" name="Rectangle 9"/>
          <p:cNvSpPr>
            <a:spLocks noChangeArrowheads="1"/>
          </p:cNvSpPr>
          <p:nvPr/>
        </p:nvSpPr>
        <p:spPr bwMode="auto">
          <a:xfrm>
            <a:off x="0" y="2506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aphicFrame>
        <p:nvGraphicFramePr>
          <p:cNvPr id="6151" name="Object 10"/>
          <p:cNvGraphicFramePr>
            <a:graphicFrameLocks noChangeAspect="1"/>
          </p:cNvGraphicFramePr>
          <p:nvPr/>
        </p:nvGraphicFramePr>
        <p:xfrm>
          <a:off x="250825" y="4076700"/>
          <a:ext cx="3657600" cy="183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VISIO" r:id="rId5" imgW="3657600" imgH="1840992" progId="Visio.Drawing.4">
                  <p:embed/>
                </p:oleObj>
              </mc:Choice>
              <mc:Fallback>
                <p:oleObj name="VISIO" r:id="rId5" imgW="3657600" imgH="1840992" progId="Visio.Drawing.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076700"/>
                        <a:ext cx="3657600" cy="183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2" name="Object 16"/>
          <p:cNvGraphicFramePr>
            <a:graphicFrameLocks noChangeAspect="1"/>
          </p:cNvGraphicFramePr>
          <p:nvPr/>
        </p:nvGraphicFramePr>
        <p:xfrm>
          <a:off x="4643438" y="836613"/>
          <a:ext cx="3744912" cy="265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VISIO" r:id="rId7" imgW="5666232" imgH="4637532" progId="Visio.Drawing.4">
                  <p:embed/>
                </p:oleObj>
              </mc:Choice>
              <mc:Fallback>
                <p:oleObj name="VISIO" r:id="rId7" imgW="5666232" imgH="4637532" progId="Visio.Drawing.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836613"/>
                        <a:ext cx="3744912" cy="265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3" name="Object 11"/>
          <p:cNvGraphicFramePr>
            <a:graphicFrameLocks noChangeAspect="1"/>
          </p:cNvGraphicFramePr>
          <p:nvPr/>
        </p:nvGraphicFramePr>
        <p:xfrm>
          <a:off x="4643438" y="981075"/>
          <a:ext cx="3600450" cy="2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VISIO" r:id="rId9" imgW="3049524" imgH="2196084" progId="Visio.Drawing.4">
                  <p:embed/>
                </p:oleObj>
              </mc:Choice>
              <mc:Fallback>
                <p:oleObj name="VISIO" r:id="rId9" imgW="3049524" imgH="2196084" progId="Visio.Drawing.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981075"/>
                        <a:ext cx="3600450" cy="2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4" name="Object 18"/>
          <p:cNvGraphicFramePr>
            <a:graphicFrameLocks noChangeAspect="1"/>
          </p:cNvGraphicFramePr>
          <p:nvPr/>
        </p:nvGraphicFramePr>
        <p:xfrm>
          <a:off x="4211638" y="3573463"/>
          <a:ext cx="4932362" cy="246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VISIO" r:id="rId11" imgW="5666232" imgH="4637532" progId="Visio.Drawing.4">
                  <p:embed/>
                </p:oleObj>
              </mc:Choice>
              <mc:Fallback>
                <p:oleObj name="VISIO" r:id="rId11" imgW="5666232" imgH="4637532" progId="Visio.Drawing.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3573463"/>
                        <a:ext cx="4932362" cy="246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5" name="Object 6"/>
          <p:cNvGraphicFramePr>
            <a:graphicFrameLocks noChangeAspect="1"/>
          </p:cNvGraphicFramePr>
          <p:nvPr/>
        </p:nvGraphicFramePr>
        <p:xfrm>
          <a:off x="4211638" y="3860800"/>
          <a:ext cx="2644775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VISIO" r:id="rId12" imgW="3727704" imgH="2737104" progId="Visio.Drawing.4">
                  <p:embed/>
                </p:oleObj>
              </mc:Choice>
              <mc:Fallback>
                <p:oleObj name="VISIO" r:id="rId12" imgW="3727704" imgH="2737104" progId="Visio.Drawing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3860800"/>
                        <a:ext cx="2644775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6" name="Object 8"/>
          <p:cNvGraphicFramePr>
            <a:graphicFrameLocks noChangeAspect="1"/>
          </p:cNvGraphicFramePr>
          <p:nvPr/>
        </p:nvGraphicFramePr>
        <p:xfrm>
          <a:off x="6516688" y="3860800"/>
          <a:ext cx="2514600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VISIO" r:id="rId14" imgW="3543300" imgH="2599944" progId="Visio.Drawing.4">
                  <p:embed/>
                </p:oleObj>
              </mc:Choice>
              <mc:Fallback>
                <p:oleObj name="VISIO" r:id="rId14" imgW="3543300" imgH="2599944" progId="Visio.Drawing.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3860800"/>
                        <a:ext cx="2514600" cy="184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179388" y="6021388"/>
            <a:ext cx="87137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u="sng"/>
              <a:t>Bodog, V., Stupishin, A., Yasnov, L. 2011: </a:t>
            </a:r>
            <a:r>
              <a:rPr lang="ru-RU" altLang="en-US" sz="1400"/>
              <a:t>Исследование высотной структуры активной области с использованием многоволновых радио наблюдений</a:t>
            </a:r>
            <a:r>
              <a:rPr lang="en-US" altLang="en-US" sz="1400"/>
              <a:t>, </a:t>
            </a:r>
            <a:r>
              <a:rPr lang="ru-RU" altLang="en-US" sz="1400"/>
              <a:t> </a:t>
            </a:r>
            <a:r>
              <a:rPr lang="ru-RU" altLang="en-US" sz="1400" b="1" i="1"/>
              <a:t>Богод В.М., Ступишин А.Г., Яснов Л.В.</a:t>
            </a:r>
            <a:r>
              <a:rPr lang="en-US" altLang="en-US" sz="1400" b="1" i="1"/>
              <a:t>, </a:t>
            </a:r>
            <a:r>
              <a:rPr lang="ru-RU" altLang="en-US" sz="1400" b="1" i="1"/>
              <a:t>СПб Ф САО РАН, СПб ГУ</a:t>
            </a:r>
            <a:r>
              <a:rPr lang="en-US" altLang="en-US" sz="1400" b="1" i="1"/>
              <a:t>, 2011</a:t>
            </a:r>
            <a:endParaRPr lang="ru-RU" altLang="en-US" sz="1400" b="1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76250"/>
            <a:ext cx="8640762" cy="1358900"/>
          </a:xfrm>
        </p:spPr>
        <p:txBody>
          <a:bodyPr/>
          <a:lstStyle/>
          <a:p>
            <a:r>
              <a:rPr lang="en-US" altLang="en-US" sz="3400" b="1" smtClean="0">
                <a:solidFill>
                  <a:srgbClr val="FF3300"/>
                </a:solidFill>
              </a:rPr>
              <a:t>Observation of </a:t>
            </a:r>
            <a:r>
              <a:rPr lang="ru-RU" altLang="en-US" sz="3400" b="1" smtClean="0">
                <a:solidFill>
                  <a:srgbClr val="FF3300"/>
                </a:solidFill>
              </a:rPr>
              <a:t>Superpenumbral Whirls </a:t>
            </a:r>
            <a:r>
              <a:rPr lang="en-US" altLang="en-US" sz="3400" b="1" smtClean="0">
                <a:solidFill>
                  <a:srgbClr val="FF3300"/>
                </a:solidFill>
              </a:rPr>
              <a:t> &amp;</a:t>
            </a:r>
            <a:r>
              <a:rPr lang="ru-RU" altLang="en-US" sz="3400" b="1" smtClean="0">
                <a:solidFill>
                  <a:srgbClr val="FF3300"/>
                </a:solidFill>
              </a:rPr>
              <a:t> Subsurface Kinetic Helicity</a:t>
            </a:r>
            <a:r>
              <a:rPr lang="ru-RU" altLang="en-US" sz="3400" smtClean="0"/>
              <a:t> </a:t>
            </a:r>
            <a:r>
              <a:rPr lang="en-US" altLang="en-US" sz="3400" smtClean="0"/>
              <a:t/>
            </a:r>
            <a:br>
              <a:rPr lang="en-US" altLang="en-US" sz="3400" smtClean="0"/>
            </a:br>
            <a:r>
              <a:rPr lang="en-US" altLang="en-US" sz="3400" smtClean="0"/>
              <a:t>NOAA11084: </a:t>
            </a:r>
            <a:r>
              <a:rPr lang="en-US" altLang="en-US" sz="3400" i="1" smtClean="0">
                <a:solidFill>
                  <a:srgbClr val="0033CC"/>
                </a:solidFill>
                <a:latin typeface="Times New Roman" pitchFamily="18" charset="0"/>
              </a:rPr>
              <a:t>(K</a:t>
            </a:r>
            <a:r>
              <a:rPr lang="ru-RU" altLang="en-US" sz="3400" i="1" smtClean="0">
                <a:solidFill>
                  <a:srgbClr val="0033CC"/>
                </a:solidFill>
                <a:latin typeface="Times New Roman" pitchFamily="18" charset="0"/>
              </a:rPr>
              <a:t>omm</a:t>
            </a:r>
            <a:r>
              <a:rPr lang="en-US" altLang="en-US" sz="3400" i="1" smtClean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ru-RU" altLang="en-US" sz="3400" i="1" smtClean="0">
                <a:solidFill>
                  <a:srgbClr val="0033CC"/>
                </a:solidFill>
                <a:latin typeface="Times New Roman" pitchFamily="18" charset="0"/>
              </a:rPr>
              <a:t>Gosain</a:t>
            </a:r>
            <a:r>
              <a:rPr lang="en-US" altLang="en-US" sz="3400" i="1" smtClean="0">
                <a:solidFill>
                  <a:srgbClr val="0033CC"/>
                </a:solidFill>
                <a:latin typeface="Times New Roman" pitchFamily="18" charset="0"/>
              </a:rPr>
              <a:t> &amp; </a:t>
            </a:r>
            <a:r>
              <a:rPr lang="ru-RU" altLang="en-US" sz="3400" i="1" smtClean="0">
                <a:solidFill>
                  <a:srgbClr val="0033CC"/>
                </a:solidFill>
                <a:latin typeface="Times New Roman" pitchFamily="18" charset="0"/>
              </a:rPr>
              <a:t>Pevtsov</a:t>
            </a:r>
            <a:r>
              <a:rPr lang="en-US" altLang="en-US" sz="3400" i="1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ru-RU" altLang="en-US" sz="3400" i="1" smtClean="0">
                <a:solidFill>
                  <a:srgbClr val="0033CC"/>
                </a:solidFill>
                <a:latin typeface="Times New Roman" pitchFamily="18" charset="0"/>
              </a:rPr>
              <a:t>2013)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254250"/>
            <a:ext cx="8229600" cy="4110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49275"/>
            <a:ext cx="8785225" cy="1143000"/>
          </a:xfrm>
        </p:spPr>
        <p:txBody>
          <a:bodyPr/>
          <a:lstStyle/>
          <a:p>
            <a:r>
              <a:rPr lang="en-US" altLang="en-US" sz="4000" b="1" smtClean="0">
                <a:solidFill>
                  <a:srgbClr val="FF3300"/>
                </a:solidFill>
              </a:rPr>
              <a:t>Studies of Current Helicity in Solar Active Regions: magnetic fields</a:t>
            </a:r>
            <a:r>
              <a:rPr lang="en-US" altLang="en-US" sz="4000" smtClean="0"/>
              <a:t> </a:t>
            </a:r>
            <a:br>
              <a:rPr lang="en-US" altLang="en-US" sz="4000" smtClean="0"/>
            </a:br>
            <a:r>
              <a:rPr lang="en-US" altLang="en-US" sz="4000" i="1" smtClean="0">
                <a:latin typeface="Times New Roman" pitchFamily="18" charset="0"/>
              </a:rPr>
              <a:t>(e.g. Zhang et al. 2010 &amp; refs therein)</a:t>
            </a:r>
            <a:endParaRPr lang="ru-RU" altLang="en-US" sz="4000" i="1" smtClean="0">
              <a:latin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50929"/>
          <a:stretch>
            <a:fillRect/>
          </a:stretch>
        </p:blipFill>
        <p:spPr>
          <a:xfrm>
            <a:off x="539750" y="2133600"/>
            <a:ext cx="4464050" cy="4525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148263" y="2133600"/>
            <a:ext cx="388778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zh-CN" sz="2400" b="1">
                <a:solidFill>
                  <a:srgbClr val="FF0000"/>
                </a:solidFill>
                <a:ea typeface="宋体" pitchFamily="2" charset="-122"/>
              </a:rPr>
              <a:t>AR 10930 (SOT@Hinode)</a:t>
            </a:r>
            <a:r>
              <a:rPr lang="en-GB" altLang="zh-CN" sz="1800" b="1">
                <a:ea typeface="宋体" pitchFamily="2" charset="-122"/>
              </a:rPr>
              <a:t> </a:t>
            </a:r>
            <a:br>
              <a:rPr lang="en-GB" altLang="zh-CN" sz="1800" b="1">
                <a:ea typeface="宋体" pitchFamily="2" charset="-122"/>
              </a:rPr>
            </a:br>
            <a:r>
              <a:rPr lang="en-GB" altLang="zh-CN" sz="1800" b="1">
                <a:solidFill>
                  <a:srgbClr val="993300"/>
                </a:solidFill>
                <a:ea typeface="宋体" pitchFamily="2" charset="-122"/>
              </a:rPr>
              <a:t>2006 Dec 11 23:10:06 UT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zh-CN" sz="2400" b="1">
                <a:solidFill>
                  <a:srgbClr val="993300"/>
                </a:solidFill>
                <a:ea typeface="宋体" pitchFamily="2" charset="-122"/>
              </a:rPr>
              <a:t>Current Helicity: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zh-CN" sz="2400" b="1">
              <a:solidFill>
                <a:srgbClr val="993300"/>
              </a:solidFill>
              <a:ea typeface="宋体" pitchFamily="2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zh-CN" sz="2800" b="1">
                <a:solidFill>
                  <a:srgbClr val="FF0000"/>
                </a:solidFill>
                <a:ea typeface="宋体" pitchFamily="2" charset="-122"/>
              </a:rPr>
              <a:t>positive/</a:t>
            </a:r>
            <a:r>
              <a:rPr lang="en-GB" altLang="zh-CN" sz="2800" b="1">
                <a:solidFill>
                  <a:schemeClr val="folHlink"/>
                </a:solidFill>
                <a:ea typeface="宋体" pitchFamily="2" charset="-122"/>
              </a:rPr>
              <a:t>negative</a:t>
            </a:r>
            <a:endParaRPr lang="ru-RU" altLang="en-US" sz="2800" b="1">
              <a:solidFill>
                <a:schemeClr val="folHlink"/>
              </a:solidFill>
            </a:endParaRPr>
          </a:p>
        </p:txBody>
      </p:sp>
      <p:pic>
        <p:nvPicPr>
          <p:cNvPr id="8197" name="Picture 5" descr="current_he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573463"/>
            <a:ext cx="26828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3175" cy="1143000"/>
          </a:xfrm>
        </p:spPr>
        <p:txBody>
          <a:bodyPr/>
          <a:lstStyle/>
          <a:p>
            <a:r>
              <a:rPr lang="en-GB" altLang="en-US" sz="2800" b="1" smtClean="0">
                <a:solidFill>
                  <a:srgbClr val="FF0000"/>
                </a:solidFill>
              </a:rPr>
              <a:t>AR NOAA6619  on 1991-5-11 @ 03:26UT (Huairou)</a:t>
            </a:r>
          </a:p>
        </p:txBody>
      </p:sp>
      <p:pic>
        <p:nvPicPr>
          <p:cNvPr id="9219" name="Picture 3"/>
          <p:cNvPicPr>
            <a:picLocks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25538"/>
            <a:ext cx="4178300" cy="4714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25538"/>
            <a:ext cx="4178300" cy="46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 rot="-5400000">
            <a:off x="2203451" y="4141787"/>
            <a:ext cx="48895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>
                <a:solidFill>
                  <a:srgbClr val="CC0000"/>
                </a:solidFill>
                <a:ea typeface="宋体" pitchFamily="2" charset="-122"/>
                <a:cs typeface="Arial" charset="0"/>
              </a:rPr>
              <a:t>Photosphetic vector magnetogram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 rot="-5400000">
            <a:off x="6488113" y="4178300"/>
            <a:ext cx="48895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ea typeface="宋体" pitchFamily="2" charset="-122"/>
                <a:cs typeface="Arial" charset="0"/>
              </a:rPr>
              <a:t>Current helicity over filtergram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835342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b="1">
                <a:solidFill>
                  <a:srgbClr val="0033CC"/>
                </a:solidFill>
                <a:latin typeface="Georgia" pitchFamily="18" charset="0"/>
                <a:ea typeface="ＭＳ Ｐゴシック" pitchFamily="34" charset="-128"/>
              </a:rPr>
              <a:t>Helical structures in magnetic field of solar active regions</a:t>
            </a:r>
            <a:endParaRPr lang="ru-RU" altLang="ja-JP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 b="1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23850" y="1628775"/>
            <a:ext cx="8135938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zh-CN" sz="2000" b="1">
                <a:ea typeface="宋体" pitchFamily="2" charset="-122"/>
              </a:rPr>
              <a:t> Studies of current helicity distribution in the photosphere by vector magnetograms and studies of the rate of magnetic helicity flux from photospheric dynamics.</a:t>
            </a:r>
            <a:endParaRPr lang="en-GB" altLang="zh-CN" sz="2000" b="1">
              <a:ea typeface="宋体" pitchFamily="2" charset="-122"/>
            </a:endParaRPr>
          </a:p>
          <a:p>
            <a:pPr eaLnBrk="1" hangingPunct="1">
              <a:lnSpc>
                <a:spcPct val="135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altLang="zh-CN" sz="2000" b="1"/>
          </a:p>
          <a:p>
            <a:pPr eaLnBrk="1" hangingPunct="1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ea typeface="宋体" pitchFamily="2" charset="-122"/>
              </a:rPr>
              <a:t>&gt; The studies of helicity established the so-called</a:t>
            </a:r>
            <a:r>
              <a:rPr lang="ru-RU" altLang="zh-CN" sz="2000" b="1"/>
              <a:t> </a:t>
            </a:r>
            <a:r>
              <a:rPr lang="en-US" altLang="zh-CN" sz="2000" b="1" u="sng">
                <a:solidFill>
                  <a:srgbClr val="FF3300"/>
                </a:solidFill>
                <a:ea typeface="宋体" pitchFamily="2" charset="-122"/>
              </a:rPr>
              <a:t>hemispheric sign rule</a:t>
            </a:r>
            <a:r>
              <a:rPr lang="ru-RU" altLang="zh-CN" sz="2000" b="1"/>
              <a:t> </a:t>
            </a:r>
            <a:r>
              <a:rPr lang="en-US" altLang="zh-CN" sz="2000" b="1">
                <a:ea typeface="宋体" pitchFamily="2" charset="-122"/>
              </a:rPr>
              <a:t>for helical parameters of solar magnetic field: the sign of helicity if NEGATIVE/POSITIVE in the NORTH/SOUTH hemispheres of the Sun; stable for several sunspot cycles but some detail vary with the phase of the cycle.</a:t>
            </a:r>
            <a:endParaRPr lang="ru-RU" altLang="zh-CN" sz="200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643438" y="36210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13639</TotalTime>
  <Words>782</Words>
  <Application>Microsoft Office PowerPoint</Application>
  <PresentationFormat>On-screen Show (4:3)</PresentationFormat>
  <Paragraphs>123</Paragraphs>
  <Slides>31</Slides>
  <Notes>1</Notes>
  <HiddenSlides>8</HiddenSlides>
  <MMClips>2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Arial</vt:lpstr>
      <vt:lpstr>Times New Roman</vt:lpstr>
      <vt:lpstr>Algerian</vt:lpstr>
      <vt:lpstr>宋体</vt:lpstr>
      <vt:lpstr>Georgia</vt:lpstr>
      <vt:lpstr>ＭＳ Ｐゴシック</vt:lpstr>
      <vt:lpstr>Wingdings</vt:lpstr>
      <vt:lpstr>Meiryo</vt:lpstr>
      <vt:lpstr>BatangChe</vt:lpstr>
      <vt:lpstr>Courier New</vt:lpstr>
      <vt:lpstr>Bookman Old Style</vt:lpstr>
      <vt:lpstr>SimSun-PUA</vt:lpstr>
      <vt:lpstr>Sylfaen</vt:lpstr>
      <vt:lpstr>Rockwell</vt:lpstr>
      <vt:lpstr>NSimSun</vt:lpstr>
      <vt:lpstr>Antique Olive Roman</vt:lpstr>
      <vt:lpstr>Berlin Sans FB Demi</vt:lpstr>
      <vt:lpstr>Brush Script MT</vt:lpstr>
      <vt:lpstr>Britannic Bold</vt:lpstr>
      <vt:lpstr>Оформление по умолчанию</vt:lpstr>
      <vt:lpstr>VISIO 4 Drawing</vt:lpstr>
      <vt:lpstr>PowerPoint Presentation</vt:lpstr>
      <vt:lpstr>Motivation</vt:lpstr>
      <vt:lpstr>Helical nature of swirling sunspots</vt:lpstr>
      <vt:lpstr>PowerPoint Presentation</vt:lpstr>
      <vt:lpstr>PowerPoint Presentation</vt:lpstr>
      <vt:lpstr>Observation of Superpenumbral Whirls  &amp; Subsurface Kinetic Helicity  NOAA11084: (Komm, Gosain &amp; Pevtsov 2013)</vt:lpstr>
      <vt:lpstr>Studies of Current Helicity in Solar Active Regions: magnetic fields  (e.g. Zhang et al. 2010 &amp; refs therein)</vt:lpstr>
      <vt:lpstr>AR NOAA6619  on 1991-5-11 @ 03:26UT (Huairou)</vt:lpstr>
      <vt:lpstr>PowerPoint Presentation</vt:lpstr>
      <vt:lpstr>PowerPoint Presentation</vt:lpstr>
      <vt:lpstr>PowerPoint Presentation</vt:lpstr>
      <vt:lpstr>PowerPoint Presentation</vt:lpstr>
      <vt:lpstr>Filtered 304A</vt:lpstr>
      <vt:lpstr>Filtered 171A </vt:lpstr>
      <vt:lpstr>PowerPoint Presentation</vt:lpstr>
      <vt:lpstr>PowerPoint Presentation</vt:lpstr>
      <vt:lpstr>PowerPoint Presentation</vt:lpstr>
      <vt:lpstr>LCT (Local Correlation Tracking)</vt:lpstr>
      <vt:lpstr>LCT example  mainly detection of proper motion (Potts, Barrett &amp; Diver, 2003)</vt:lpstr>
      <vt:lpstr>Wave phase speed detection</vt:lpstr>
      <vt:lpstr>First results of LCT application: phase speed detection</vt:lpstr>
      <vt:lpstr>Snapshots    </vt:lpstr>
      <vt:lpstr>PowerPoint Presentation</vt:lpstr>
      <vt:lpstr>movie    </vt:lpstr>
      <vt:lpstr>Where is magnetic helicity?</vt:lpstr>
      <vt:lpstr>HMI vector magnetograms with 12 minute cadence</vt:lpstr>
      <vt:lpstr>PowerPoint Presentation</vt:lpstr>
      <vt:lpstr>PowerPoint Presentation</vt:lpstr>
      <vt:lpstr>Comparison of helicities at different heights</vt:lpstr>
      <vt:lpstr>Conclusions</vt:lpstr>
      <vt:lpstr>PowerPoint Presentation</vt:lpstr>
    </vt:vector>
  </TitlesOfParts>
  <Company>Организация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1</cp:lastModifiedBy>
  <cp:revision>378</cp:revision>
  <cp:lastPrinted>2014-08-28T08:01:42Z</cp:lastPrinted>
  <dcterms:created xsi:type="dcterms:W3CDTF">2008-10-15T06:51:49Z</dcterms:created>
  <dcterms:modified xsi:type="dcterms:W3CDTF">2015-09-16T09:01:19Z</dcterms:modified>
</cp:coreProperties>
</file>