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90" r:id="rId4"/>
    <p:sldId id="291" r:id="rId5"/>
    <p:sldId id="292" r:id="rId6"/>
    <p:sldId id="293" r:id="rId7"/>
    <p:sldId id="295" r:id="rId8"/>
    <p:sldId id="287" r:id="rId9"/>
    <p:sldId id="263" r:id="rId10"/>
    <p:sldId id="264" r:id="rId11"/>
    <p:sldId id="265" r:id="rId12"/>
    <p:sldId id="266" r:id="rId13"/>
    <p:sldId id="267" r:id="rId14"/>
    <p:sldId id="257" r:id="rId15"/>
    <p:sldId id="258" r:id="rId16"/>
    <p:sldId id="259" r:id="rId17"/>
    <p:sldId id="260" r:id="rId18"/>
    <p:sldId id="261" r:id="rId19"/>
    <p:sldId id="288" r:id="rId20"/>
    <p:sldId id="269" r:id="rId21"/>
    <p:sldId id="272" r:id="rId22"/>
    <p:sldId id="271" r:id="rId23"/>
    <p:sldId id="273" r:id="rId24"/>
    <p:sldId id="274" r:id="rId25"/>
    <p:sldId id="275" r:id="rId26"/>
    <p:sldId id="276" r:id="rId27"/>
    <p:sldId id="277" r:id="rId28"/>
    <p:sldId id="278" r:id="rId29"/>
    <p:sldId id="279" r:id="rId30"/>
    <p:sldId id="280" r:id="rId31"/>
    <p:sldId id="289" r:id="rId32"/>
    <p:sldId id="281" r:id="rId33"/>
    <p:sldId id="282" r:id="rId34"/>
    <p:sldId id="283" r:id="rId35"/>
    <p:sldId id="284" r:id="rId36"/>
    <p:sldId id="285"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4D740D5-4CD0-497B-A0AC-DFDDDA12A4A9}" type="datetimeFigureOut">
              <a:rPr lang="zh-CN" altLang="en-US" smtClean="0"/>
              <a:t>2018/12/27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187846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4D740D5-4CD0-497B-A0AC-DFDDDA12A4A9}" type="datetimeFigureOut">
              <a:rPr lang="zh-CN" altLang="en-US" smtClean="0"/>
              <a:t>2018/12/27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312656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4D740D5-4CD0-497B-A0AC-DFDDDA12A4A9}" type="datetimeFigureOut">
              <a:rPr lang="zh-CN" altLang="en-US" smtClean="0"/>
              <a:t>2018/12/27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260138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4D740D5-4CD0-497B-A0AC-DFDDDA12A4A9}" type="datetimeFigureOut">
              <a:rPr lang="zh-CN" altLang="en-US" smtClean="0"/>
              <a:t>2018/12/27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117250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A4D740D5-4CD0-497B-A0AC-DFDDDA12A4A9}" type="datetimeFigureOut">
              <a:rPr lang="zh-CN" altLang="en-US" smtClean="0"/>
              <a:t>2018/12/27</a:t>
            </a:fld>
            <a:endParaRPr lang="zh-CN" altLang="en-US"/>
          </a:p>
        </p:txBody>
      </p:sp>
      <p:sp>
        <p:nvSpPr>
          <p:cNvPr id="5" name="Footer Placeholder 4"/>
          <p:cNvSpPr>
            <a:spLocks noGrp="1"/>
          </p:cNvSpPr>
          <p:nvPr>
            <p:ph type="ftr" sz="quarter" idx="11"/>
          </p:nvPr>
        </p:nvSpPr>
        <p:spPr>
          <a:xfrm>
            <a:off x="2182708" y="6272784"/>
            <a:ext cx="6327648" cy="365125"/>
          </a:xfrm>
        </p:spPr>
        <p:txBody>
          <a:bodyPr/>
          <a:lstStyle/>
          <a:p>
            <a:endParaRPr lang="zh-CN"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34591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4D740D5-4CD0-497B-A0AC-DFDDDA12A4A9}" type="datetimeFigureOut">
              <a:rPr lang="zh-CN" altLang="en-US" smtClean="0"/>
              <a:t>2018/12/27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77089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4D740D5-4CD0-497B-A0AC-DFDDDA12A4A9}" type="datetimeFigureOut">
              <a:rPr lang="zh-CN" altLang="en-US" smtClean="0"/>
              <a:t>2018/12/27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84809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4D740D5-4CD0-497B-A0AC-DFDDDA12A4A9}" type="datetimeFigureOut">
              <a:rPr lang="zh-CN" altLang="en-US" smtClean="0"/>
              <a:t>2018/12/27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8233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740D5-4CD0-497B-A0AC-DFDDDA12A4A9}" type="datetimeFigureOut">
              <a:rPr lang="zh-CN" altLang="en-US" smtClean="0"/>
              <a:t>2018/12/27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149692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4D740D5-4CD0-497B-A0AC-DFDDDA12A4A9}" type="datetimeFigureOut">
              <a:rPr lang="zh-CN" altLang="en-US" smtClean="0"/>
              <a:t>2018/12/27</a:t>
            </a:fld>
            <a:endParaRPr lang="zh-CN" altLang="en-US"/>
          </a:p>
        </p:txBody>
      </p:sp>
      <p:sp>
        <p:nvSpPr>
          <p:cNvPr id="6" name="Footer Placeholder 5"/>
          <p:cNvSpPr>
            <a:spLocks noGrp="1"/>
          </p:cNvSpPr>
          <p:nvPr>
            <p:ph type="ftr" sz="quarter" idx="11"/>
          </p:nvPr>
        </p:nvSpPr>
        <p:spPr/>
        <p:txBody>
          <a:bodyPr/>
          <a:lstStyle/>
          <a:p>
            <a:endParaRPr lang="zh-CN"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124280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4D740D5-4CD0-497B-A0AC-DFDDDA12A4A9}" type="datetimeFigureOut">
              <a:rPr lang="zh-CN" altLang="en-US" smtClean="0"/>
              <a:t>2018/12/27</a:t>
            </a:fld>
            <a:endParaRPr lang="zh-CN"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21773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4D740D5-4CD0-497B-A0AC-DFDDDA12A4A9}" type="datetimeFigureOut">
              <a:rPr lang="zh-CN" altLang="en-US" smtClean="0"/>
              <a:t>2018/12/27</a:t>
            </a:fld>
            <a:endParaRPr lang="zh-CN"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CN"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1479015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SVN</a:t>
            </a:r>
            <a:r>
              <a:rPr lang="zh-CN" altLang="en-US" dirty="0" smtClean="0"/>
              <a:t>操作指导</a:t>
            </a:r>
            <a:endParaRPr lang="zh-CN" altLang="en-US" dirty="0"/>
          </a:p>
        </p:txBody>
      </p:sp>
    </p:spTree>
    <p:extLst>
      <p:ext uri="{BB962C8B-B14F-4D97-AF65-F5344CB8AC3E}">
        <p14:creationId xmlns:p14="http://schemas.microsoft.com/office/powerpoint/2010/main" val="73800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81075" y="342900"/>
            <a:ext cx="10229850" cy="6172200"/>
          </a:xfrm>
          <a:prstGeom prst="rect">
            <a:avLst/>
          </a:prstGeom>
        </p:spPr>
      </p:pic>
    </p:spTree>
    <p:extLst>
      <p:ext uri="{BB962C8B-B14F-4D97-AF65-F5344CB8AC3E}">
        <p14:creationId xmlns:p14="http://schemas.microsoft.com/office/powerpoint/2010/main" val="91738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98362" y="297800"/>
            <a:ext cx="8987297" cy="6560199"/>
          </a:xfrm>
          <a:prstGeom prst="rect">
            <a:avLst/>
          </a:prstGeom>
        </p:spPr>
      </p:pic>
    </p:spTree>
    <p:extLst>
      <p:ext uri="{BB962C8B-B14F-4D97-AF65-F5344CB8AC3E}">
        <p14:creationId xmlns:p14="http://schemas.microsoft.com/office/powerpoint/2010/main" val="118889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257300" y="523875"/>
            <a:ext cx="9677400" cy="5810250"/>
          </a:xfrm>
          <a:prstGeom prst="rect">
            <a:avLst/>
          </a:prstGeom>
        </p:spPr>
      </p:pic>
    </p:spTree>
    <p:extLst>
      <p:ext uri="{BB962C8B-B14F-4D97-AF65-F5344CB8AC3E}">
        <p14:creationId xmlns:p14="http://schemas.microsoft.com/office/powerpoint/2010/main" val="93039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8325" y="1214437"/>
            <a:ext cx="8515350" cy="4429125"/>
          </a:xfrm>
          <a:prstGeom prst="rect">
            <a:avLst/>
          </a:prstGeom>
        </p:spPr>
      </p:pic>
    </p:spTree>
    <p:extLst>
      <p:ext uri="{BB962C8B-B14F-4D97-AF65-F5344CB8AC3E}">
        <p14:creationId xmlns:p14="http://schemas.microsoft.com/office/powerpoint/2010/main" val="1911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53728" y="581025"/>
            <a:ext cx="10115550" cy="6276975"/>
          </a:xfrm>
          <a:prstGeom prst="rect">
            <a:avLst/>
          </a:prstGeom>
        </p:spPr>
      </p:pic>
      <p:sp>
        <p:nvSpPr>
          <p:cNvPr id="4" name="流程图: 终止 3"/>
          <p:cNvSpPr/>
          <p:nvPr/>
        </p:nvSpPr>
        <p:spPr>
          <a:xfrm>
            <a:off x="279133" y="90137"/>
            <a:ext cx="3427628"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附</a:t>
            </a:r>
            <a:r>
              <a:rPr lang="en-US" altLang="zh-CN" dirty="0" smtClean="0"/>
              <a:t>1</a:t>
            </a:r>
            <a:r>
              <a:rPr lang="zh-CN" altLang="en-US" dirty="0" smtClean="0"/>
              <a:t>：本地文件夹图标示例</a:t>
            </a:r>
            <a:endParaRPr lang="zh-CN" altLang="en-US" dirty="0"/>
          </a:p>
        </p:txBody>
      </p:sp>
    </p:spTree>
    <p:extLst>
      <p:ext uri="{BB962C8B-B14F-4D97-AF65-F5344CB8AC3E}">
        <p14:creationId xmlns:p14="http://schemas.microsoft.com/office/powerpoint/2010/main" val="180778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10062" y="970597"/>
            <a:ext cx="7467600" cy="5648325"/>
          </a:xfrm>
          <a:prstGeom prst="rect">
            <a:avLst/>
          </a:prstGeom>
        </p:spPr>
      </p:pic>
      <p:sp>
        <p:nvSpPr>
          <p:cNvPr id="4" name="流程图: 终止 3"/>
          <p:cNvSpPr/>
          <p:nvPr/>
        </p:nvSpPr>
        <p:spPr>
          <a:xfrm>
            <a:off x="327259" y="185244"/>
            <a:ext cx="5082139"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附</a:t>
            </a:r>
            <a:r>
              <a:rPr lang="en-US" altLang="zh-CN" dirty="0" smtClean="0"/>
              <a:t>2</a:t>
            </a:r>
            <a:r>
              <a:rPr lang="zh-CN" altLang="en-US" dirty="0" smtClean="0"/>
              <a:t>：解决</a:t>
            </a:r>
            <a:r>
              <a:rPr lang="en-US" altLang="zh-CN" dirty="0"/>
              <a:t>Win 10</a:t>
            </a:r>
            <a:r>
              <a:rPr lang="zh-CN" altLang="en-US" dirty="0"/>
              <a:t>系统图标不显示的方法</a:t>
            </a:r>
          </a:p>
        </p:txBody>
      </p:sp>
    </p:spTree>
    <p:extLst>
      <p:ext uri="{BB962C8B-B14F-4D97-AF65-F5344CB8AC3E}">
        <p14:creationId xmlns:p14="http://schemas.microsoft.com/office/powerpoint/2010/main" val="266429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90700" y="533400"/>
            <a:ext cx="8610600" cy="5791200"/>
          </a:xfrm>
          <a:prstGeom prst="rect">
            <a:avLst/>
          </a:prstGeom>
        </p:spPr>
      </p:pic>
    </p:spTree>
    <p:extLst>
      <p:ext uri="{BB962C8B-B14F-4D97-AF65-F5344CB8AC3E}">
        <p14:creationId xmlns:p14="http://schemas.microsoft.com/office/powerpoint/2010/main" val="93102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90600" y="19050"/>
            <a:ext cx="8268903" cy="5522887"/>
          </a:xfrm>
          <a:prstGeom prst="rect">
            <a:avLst/>
          </a:prstGeom>
        </p:spPr>
      </p:pic>
      <p:pic>
        <p:nvPicPr>
          <p:cNvPr id="3" name="图片 2"/>
          <p:cNvPicPr>
            <a:picLocks noChangeAspect="1"/>
          </p:cNvPicPr>
          <p:nvPr/>
        </p:nvPicPr>
        <p:blipFill>
          <a:blip r:embed="rId3"/>
          <a:stretch>
            <a:fillRect/>
          </a:stretch>
        </p:blipFill>
        <p:spPr>
          <a:xfrm>
            <a:off x="898106" y="5541937"/>
            <a:ext cx="8181975" cy="1000125"/>
          </a:xfrm>
          <a:prstGeom prst="rect">
            <a:avLst/>
          </a:prstGeom>
        </p:spPr>
      </p:pic>
    </p:spTree>
    <p:extLst>
      <p:ext uri="{BB962C8B-B14F-4D97-AF65-F5344CB8AC3E}">
        <p14:creationId xmlns:p14="http://schemas.microsoft.com/office/powerpoint/2010/main" val="346455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37635" y="2197417"/>
            <a:ext cx="8181975" cy="1000125"/>
          </a:xfrm>
          <a:prstGeom prst="rect">
            <a:avLst/>
          </a:prstGeom>
        </p:spPr>
      </p:pic>
    </p:spTree>
    <p:extLst>
      <p:ext uri="{BB962C8B-B14F-4D97-AF65-F5344CB8AC3E}">
        <p14:creationId xmlns:p14="http://schemas.microsoft.com/office/powerpoint/2010/main" val="388812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69848" y="32245"/>
            <a:ext cx="10058400" cy="1151662"/>
          </a:xfrm>
        </p:spPr>
        <p:txBody>
          <a:bodyPr/>
          <a:lstStyle/>
          <a:p>
            <a:r>
              <a:rPr lang="zh-CN" altLang="en-US" dirty="0" smtClean="0"/>
              <a:t>目录</a:t>
            </a:r>
            <a:endParaRPr lang="zh-CN" altLang="en-US" dirty="0"/>
          </a:p>
        </p:txBody>
      </p:sp>
      <p:sp>
        <p:nvSpPr>
          <p:cNvPr id="5" name="内容占位符 4"/>
          <p:cNvSpPr>
            <a:spLocks noGrp="1"/>
          </p:cNvSpPr>
          <p:nvPr>
            <p:ph idx="1"/>
          </p:nvPr>
        </p:nvSpPr>
        <p:spPr>
          <a:xfrm>
            <a:off x="1069848" y="1010651"/>
            <a:ext cx="10058400" cy="5553777"/>
          </a:xfrm>
        </p:spPr>
        <p:txBody>
          <a:bodyPr>
            <a:normAutofit fontScale="77500" lnSpcReduction="20000"/>
          </a:bodyPr>
          <a:lstStyle/>
          <a:p>
            <a:pPr>
              <a:lnSpc>
                <a:spcPct val="150000"/>
              </a:lnSpc>
            </a:pPr>
            <a:r>
              <a:rPr lang="zh-CN" altLang="en-US" dirty="0" smtClean="0"/>
              <a:t>场景</a:t>
            </a:r>
            <a:r>
              <a:rPr lang="zh-CN" altLang="en-US" dirty="0"/>
              <a:t>一</a:t>
            </a:r>
            <a:r>
              <a:rPr lang="zh-CN" altLang="en-US" dirty="0" smtClean="0"/>
              <a:t>：只是浏览，偶尔对服务器文件做小修改</a:t>
            </a:r>
            <a:endParaRPr lang="en-US" altLang="zh-CN" dirty="0" smtClean="0"/>
          </a:p>
          <a:p>
            <a:pPr lvl="1">
              <a:lnSpc>
                <a:spcPct val="150000"/>
              </a:lnSpc>
            </a:pPr>
            <a:r>
              <a:rPr lang="en-US" altLang="zh-CN" dirty="0"/>
              <a:t>1</a:t>
            </a:r>
            <a:r>
              <a:rPr lang="zh-CN" altLang="en-US" dirty="0" smtClean="0"/>
              <a:t>、安装与登录</a:t>
            </a:r>
            <a:endParaRPr lang="en-US" altLang="zh-CN" dirty="0" smtClean="0"/>
          </a:p>
          <a:p>
            <a:pPr lvl="1">
              <a:lnSpc>
                <a:spcPct val="150000"/>
              </a:lnSpc>
            </a:pPr>
            <a:r>
              <a:rPr lang="en-US" altLang="zh-CN" dirty="0"/>
              <a:t>2</a:t>
            </a:r>
            <a:r>
              <a:rPr lang="zh-CN" altLang="en-US" dirty="0" smtClean="0"/>
              <a:t>、</a:t>
            </a:r>
            <a:r>
              <a:rPr lang="zh-CN" altLang="en-US" dirty="0"/>
              <a:t>对服务器文件做小</a:t>
            </a:r>
            <a:r>
              <a:rPr lang="zh-CN" altLang="en-US" dirty="0" smtClean="0"/>
              <a:t>修改</a:t>
            </a:r>
            <a:endParaRPr lang="en-US" altLang="zh-CN" dirty="0" smtClean="0"/>
          </a:p>
          <a:p>
            <a:pPr lvl="1">
              <a:lnSpc>
                <a:spcPct val="150000"/>
              </a:lnSpc>
            </a:pPr>
            <a:r>
              <a:rPr lang="en-US" altLang="zh-CN" dirty="0" smtClean="0"/>
              <a:t>3</a:t>
            </a:r>
            <a:r>
              <a:rPr lang="zh-CN" altLang="en-US" dirty="0" smtClean="0"/>
              <a:t>、查看文档</a:t>
            </a:r>
            <a:r>
              <a:rPr lang="zh-CN" altLang="en-US" dirty="0"/>
              <a:t>修改记录，查找历史</a:t>
            </a:r>
            <a:r>
              <a:rPr lang="zh-CN" altLang="en-US" dirty="0" smtClean="0"/>
              <a:t>版本</a:t>
            </a:r>
            <a:endParaRPr lang="en-US" altLang="zh-CN" dirty="0" smtClean="0"/>
          </a:p>
          <a:p>
            <a:pPr>
              <a:lnSpc>
                <a:spcPct val="150000"/>
              </a:lnSpc>
            </a:pPr>
            <a:r>
              <a:rPr lang="zh-CN" altLang="en-US" dirty="0" smtClean="0"/>
              <a:t>场景</a:t>
            </a:r>
            <a:r>
              <a:rPr lang="zh-CN" altLang="en-US" dirty="0"/>
              <a:t>二</a:t>
            </a:r>
            <a:r>
              <a:rPr lang="zh-CN" altLang="en-US" dirty="0" smtClean="0"/>
              <a:t>：给服务器文档做备份，经常需要向服务器提交文档并做修改</a:t>
            </a:r>
            <a:endParaRPr lang="en-US" altLang="zh-CN" dirty="0" smtClean="0"/>
          </a:p>
          <a:p>
            <a:pPr lvl="1">
              <a:lnSpc>
                <a:spcPct val="150000"/>
              </a:lnSpc>
            </a:pPr>
            <a:r>
              <a:rPr lang="en-US" altLang="zh-CN" dirty="0" smtClean="0"/>
              <a:t>4</a:t>
            </a:r>
            <a:r>
              <a:rPr lang="zh-CN" altLang="en-US" dirty="0" smtClean="0"/>
              <a:t>、下载</a:t>
            </a:r>
            <a:r>
              <a:rPr lang="en-US" altLang="zh-CN" dirty="0" smtClean="0"/>
              <a:t>SVN</a:t>
            </a:r>
            <a:r>
              <a:rPr lang="zh-CN" altLang="en-US" dirty="0" smtClean="0"/>
              <a:t>文件到本地</a:t>
            </a:r>
            <a:endParaRPr lang="en-US" altLang="zh-CN" dirty="0" smtClean="0"/>
          </a:p>
          <a:p>
            <a:pPr lvl="2">
              <a:lnSpc>
                <a:spcPct val="150000"/>
              </a:lnSpc>
            </a:pPr>
            <a:r>
              <a:rPr lang="zh-CN" altLang="en-US" dirty="0" smtClean="0"/>
              <a:t>下载</a:t>
            </a:r>
            <a:r>
              <a:rPr lang="en-US" altLang="zh-CN" dirty="0" smtClean="0"/>
              <a:t>SVN</a:t>
            </a:r>
            <a:r>
              <a:rPr lang="zh-CN" altLang="en-US" dirty="0" smtClean="0"/>
              <a:t>文件到本地</a:t>
            </a:r>
            <a:endParaRPr lang="en-US" altLang="zh-CN" dirty="0" smtClean="0"/>
          </a:p>
          <a:p>
            <a:pPr lvl="2">
              <a:lnSpc>
                <a:spcPct val="150000"/>
              </a:lnSpc>
            </a:pPr>
            <a:r>
              <a:rPr lang="en-US" altLang="zh-CN" dirty="0" smtClean="0"/>
              <a:t>SVN</a:t>
            </a:r>
            <a:r>
              <a:rPr lang="zh-CN" altLang="en-US" dirty="0" smtClean="0"/>
              <a:t>本地文件夹图标示例</a:t>
            </a:r>
            <a:endParaRPr lang="en-US" altLang="zh-CN" dirty="0" smtClean="0"/>
          </a:p>
          <a:p>
            <a:pPr lvl="2">
              <a:lnSpc>
                <a:spcPct val="150000"/>
              </a:lnSpc>
            </a:pPr>
            <a:r>
              <a:rPr lang="zh-CN" altLang="en-US" dirty="0" smtClean="0"/>
              <a:t>如何解决</a:t>
            </a:r>
            <a:r>
              <a:rPr lang="en-US" altLang="zh-CN" dirty="0" smtClean="0"/>
              <a:t>SVN</a:t>
            </a:r>
            <a:r>
              <a:rPr lang="zh-CN" altLang="en-US" dirty="0"/>
              <a:t>本地文件夹</a:t>
            </a:r>
            <a:r>
              <a:rPr lang="zh-CN" altLang="en-US" dirty="0" smtClean="0"/>
              <a:t>图标不显示问题</a:t>
            </a:r>
            <a:endParaRPr lang="en-US" altLang="zh-CN" dirty="0" smtClean="0"/>
          </a:p>
          <a:p>
            <a:pPr lvl="1">
              <a:lnSpc>
                <a:spcPct val="150000"/>
              </a:lnSpc>
            </a:pPr>
            <a:r>
              <a:rPr lang="en-US" altLang="zh-CN" dirty="0" smtClean="0">
                <a:solidFill>
                  <a:srgbClr val="C00000"/>
                </a:solidFill>
              </a:rPr>
              <a:t>5</a:t>
            </a:r>
            <a:r>
              <a:rPr lang="zh-CN" altLang="en-US" dirty="0" smtClean="0">
                <a:solidFill>
                  <a:srgbClr val="C00000"/>
                </a:solidFill>
              </a:rPr>
              <a:t>、修改</a:t>
            </a:r>
            <a:r>
              <a:rPr lang="en-US" altLang="zh-CN" dirty="0" smtClean="0">
                <a:solidFill>
                  <a:srgbClr val="C00000"/>
                </a:solidFill>
              </a:rPr>
              <a:t>SVN</a:t>
            </a:r>
            <a:r>
              <a:rPr lang="zh-CN" altLang="en-US" dirty="0" smtClean="0">
                <a:solidFill>
                  <a:srgbClr val="C00000"/>
                </a:solidFill>
              </a:rPr>
              <a:t>文件</a:t>
            </a:r>
            <a:endParaRPr lang="en-US" altLang="zh-CN" dirty="0" smtClean="0">
              <a:solidFill>
                <a:srgbClr val="C00000"/>
              </a:solidFill>
            </a:endParaRPr>
          </a:p>
          <a:p>
            <a:pPr lvl="2">
              <a:lnSpc>
                <a:spcPct val="150000"/>
              </a:lnSpc>
            </a:pPr>
            <a:r>
              <a:rPr lang="zh-CN" altLang="en-US" dirty="0" smtClean="0">
                <a:solidFill>
                  <a:srgbClr val="C00000"/>
                </a:solidFill>
              </a:rPr>
              <a:t>修改</a:t>
            </a:r>
            <a:r>
              <a:rPr lang="en-US" altLang="zh-CN" dirty="0" smtClean="0">
                <a:solidFill>
                  <a:srgbClr val="C00000"/>
                </a:solidFill>
              </a:rPr>
              <a:t>SVN</a:t>
            </a:r>
            <a:r>
              <a:rPr lang="zh-CN" altLang="en-US" dirty="0" smtClean="0">
                <a:solidFill>
                  <a:srgbClr val="C00000"/>
                </a:solidFill>
              </a:rPr>
              <a:t>文件</a:t>
            </a:r>
            <a:endParaRPr lang="en-US" altLang="zh-CN" dirty="0" smtClean="0">
              <a:solidFill>
                <a:srgbClr val="C00000"/>
              </a:solidFill>
            </a:endParaRPr>
          </a:p>
          <a:p>
            <a:pPr lvl="2">
              <a:lnSpc>
                <a:spcPct val="150000"/>
              </a:lnSpc>
            </a:pPr>
            <a:r>
              <a:rPr lang="zh-CN" altLang="en-US" dirty="0" smtClean="0">
                <a:solidFill>
                  <a:srgbClr val="C00000"/>
                </a:solidFill>
              </a:rPr>
              <a:t>如何避免同时修改</a:t>
            </a:r>
            <a:endParaRPr lang="en-US" altLang="zh-CN" dirty="0" smtClean="0">
              <a:solidFill>
                <a:srgbClr val="C00000"/>
              </a:solidFill>
            </a:endParaRPr>
          </a:p>
          <a:p>
            <a:pPr lvl="2">
              <a:lnSpc>
                <a:spcPct val="150000"/>
              </a:lnSpc>
            </a:pPr>
            <a:r>
              <a:rPr lang="zh-CN" altLang="en-US" dirty="0" smtClean="0">
                <a:solidFill>
                  <a:srgbClr val="C00000"/>
                </a:solidFill>
              </a:rPr>
              <a:t>如何解决修改提交冲突</a:t>
            </a:r>
            <a:endParaRPr lang="en-US" altLang="zh-CN" dirty="0" smtClean="0">
              <a:solidFill>
                <a:srgbClr val="C00000"/>
              </a:solidFill>
            </a:endParaRPr>
          </a:p>
          <a:p>
            <a:pPr>
              <a:lnSpc>
                <a:spcPct val="150000"/>
              </a:lnSpc>
            </a:pPr>
            <a:r>
              <a:rPr lang="zh-CN" altLang="en-US" dirty="0" smtClean="0"/>
              <a:t>场景三：配置管理员对版本做基线标识，或给代码拉分支</a:t>
            </a:r>
            <a:endParaRPr lang="en-US" altLang="zh-CN" dirty="0" smtClean="0"/>
          </a:p>
          <a:p>
            <a:pPr lvl="1">
              <a:lnSpc>
                <a:spcPct val="150000"/>
              </a:lnSpc>
            </a:pPr>
            <a:r>
              <a:rPr lang="en-US" altLang="zh-CN" dirty="0" smtClean="0"/>
              <a:t>6</a:t>
            </a:r>
            <a:r>
              <a:rPr lang="zh-CN" altLang="en-US" dirty="0" smtClean="0"/>
              <a:t>、如何给代码拉分支、打基线（配置管理员）</a:t>
            </a:r>
            <a:endParaRPr lang="en-US" altLang="zh-CN" dirty="0" smtClean="0"/>
          </a:p>
        </p:txBody>
      </p:sp>
    </p:spTree>
    <p:extLst>
      <p:ext uri="{BB962C8B-B14F-4D97-AF65-F5344CB8AC3E}">
        <p14:creationId xmlns:p14="http://schemas.microsoft.com/office/powerpoint/2010/main" val="6580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69848" y="32245"/>
            <a:ext cx="10058400" cy="1151662"/>
          </a:xfrm>
        </p:spPr>
        <p:txBody>
          <a:bodyPr/>
          <a:lstStyle/>
          <a:p>
            <a:r>
              <a:rPr lang="zh-CN" altLang="en-US" dirty="0" smtClean="0"/>
              <a:t>目录</a:t>
            </a:r>
            <a:endParaRPr lang="zh-CN" altLang="en-US" dirty="0"/>
          </a:p>
        </p:txBody>
      </p:sp>
      <p:sp>
        <p:nvSpPr>
          <p:cNvPr id="5" name="内容占位符 4"/>
          <p:cNvSpPr>
            <a:spLocks noGrp="1"/>
          </p:cNvSpPr>
          <p:nvPr>
            <p:ph idx="1"/>
          </p:nvPr>
        </p:nvSpPr>
        <p:spPr>
          <a:xfrm>
            <a:off x="1069848" y="1010651"/>
            <a:ext cx="10058400" cy="5553777"/>
          </a:xfrm>
        </p:spPr>
        <p:txBody>
          <a:bodyPr>
            <a:normAutofit fontScale="77500" lnSpcReduction="20000"/>
          </a:bodyPr>
          <a:lstStyle/>
          <a:p>
            <a:pPr>
              <a:lnSpc>
                <a:spcPct val="150000"/>
              </a:lnSpc>
            </a:pPr>
            <a:r>
              <a:rPr lang="zh-CN" altLang="en-US" dirty="0" smtClean="0">
                <a:solidFill>
                  <a:srgbClr val="C00000"/>
                </a:solidFill>
              </a:rPr>
              <a:t>场景</a:t>
            </a:r>
            <a:r>
              <a:rPr lang="zh-CN" altLang="en-US" dirty="0">
                <a:solidFill>
                  <a:srgbClr val="C00000"/>
                </a:solidFill>
              </a:rPr>
              <a:t>一</a:t>
            </a:r>
            <a:r>
              <a:rPr lang="zh-CN" altLang="en-US" dirty="0" smtClean="0">
                <a:solidFill>
                  <a:srgbClr val="C00000"/>
                </a:solidFill>
              </a:rPr>
              <a:t>：只是浏览，偶尔对服务器文件做小修改</a:t>
            </a:r>
            <a:endParaRPr lang="en-US" altLang="zh-CN" dirty="0" smtClean="0">
              <a:solidFill>
                <a:srgbClr val="C00000"/>
              </a:solidFill>
            </a:endParaRPr>
          </a:p>
          <a:p>
            <a:pPr lvl="1">
              <a:lnSpc>
                <a:spcPct val="150000"/>
              </a:lnSpc>
            </a:pPr>
            <a:r>
              <a:rPr lang="en-US" altLang="zh-CN" dirty="0">
                <a:solidFill>
                  <a:srgbClr val="C00000"/>
                </a:solidFill>
              </a:rPr>
              <a:t>1</a:t>
            </a:r>
            <a:r>
              <a:rPr lang="zh-CN" altLang="en-US" dirty="0" smtClean="0">
                <a:solidFill>
                  <a:srgbClr val="C00000"/>
                </a:solidFill>
              </a:rPr>
              <a:t>、安装与登录</a:t>
            </a:r>
            <a:endParaRPr lang="en-US" altLang="zh-CN" dirty="0" smtClean="0">
              <a:solidFill>
                <a:srgbClr val="C00000"/>
              </a:solidFill>
            </a:endParaRPr>
          </a:p>
          <a:p>
            <a:pPr lvl="1">
              <a:lnSpc>
                <a:spcPct val="150000"/>
              </a:lnSpc>
            </a:pPr>
            <a:r>
              <a:rPr lang="en-US" altLang="zh-CN" dirty="0">
                <a:solidFill>
                  <a:srgbClr val="C00000"/>
                </a:solidFill>
              </a:rPr>
              <a:t>2</a:t>
            </a:r>
            <a:r>
              <a:rPr lang="zh-CN" altLang="en-US" dirty="0" smtClean="0">
                <a:solidFill>
                  <a:srgbClr val="C00000"/>
                </a:solidFill>
              </a:rPr>
              <a:t>、</a:t>
            </a:r>
            <a:r>
              <a:rPr lang="zh-CN" altLang="en-US" dirty="0">
                <a:solidFill>
                  <a:srgbClr val="C00000"/>
                </a:solidFill>
              </a:rPr>
              <a:t>对服务器文件做小</a:t>
            </a:r>
            <a:r>
              <a:rPr lang="zh-CN" altLang="en-US" dirty="0" smtClean="0">
                <a:solidFill>
                  <a:srgbClr val="C00000"/>
                </a:solidFill>
              </a:rPr>
              <a:t>修改</a:t>
            </a:r>
            <a:endParaRPr lang="en-US" altLang="zh-CN" dirty="0" smtClean="0">
              <a:solidFill>
                <a:srgbClr val="C00000"/>
              </a:solidFill>
            </a:endParaRPr>
          </a:p>
          <a:p>
            <a:pPr lvl="1">
              <a:lnSpc>
                <a:spcPct val="150000"/>
              </a:lnSpc>
            </a:pPr>
            <a:r>
              <a:rPr lang="en-US" altLang="zh-CN" dirty="0" smtClean="0">
                <a:solidFill>
                  <a:srgbClr val="C00000"/>
                </a:solidFill>
              </a:rPr>
              <a:t>3</a:t>
            </a:r>
            <a:r>
              <a:rPr lang="zh-CN" altLang="en-US" dirty="0" smtClean="0">
                <a:solidFill>
                  <a:srgbClr val="C00000"/>
                </a:solidFill>
              </a:rPr>
              <a:t>、查看文档修改记录，查找历史版本</a:t>
            </a:r>
            <a:endParaRPr lang="en-US" altLang="zh-CN" dirty="0" smtClean="0">
              <a:solidFill>
                <a:srgbClr val="C00000"/>
              </a:solidFill>
            </a:endParaRPr>
          </a:p>
          <a:p>
            <a:pPr>
              <a:lnSpc>
                <a:spcPct val="150000"/>
              </a:lnSpc>
            </a:pPr>
            <a:r>
              <a:rPr lang="zh-CN" altLang="en-US" dirty="0" smtClean="0"/>
              <a:t>场景</a:t>
            </a:r>
            <a:r>
              <a:rPr lang="zh-CN" altLang="en-US" dirty="0"/>
              <a:t>二</a:t>
            </a:r>
            <a:r>
              <a:rPr lang="zh-CN" altLang="en-US" dirty="0" smtClean="0"/>
              <a:t>：给服务器文档做备份，经常需要向服务器提交文档并做修改</a:t>
            </a:r>
            <a:endParaRPr lang="en-US" altLang="zh-CN" dirty="0" smtClean="0"/>
          </a:p>
          <a:p>
            <a:pPr lvl="1">
              <a:lnSpc>
                <a:spcPct val="150000"/>
              </a:lnSpc>
            </a:pPr>
            <a:r>
              <a:rPr lang="en-US" altLang="zh-CN" dirty="0" smtClean="0"/>
              <a:t>4</a:t>
            </a:r>
            <a:r>
              <a:rPr lang="zh-CN" altLang="en-US" dirty="0" smtClean="0"/>
              <a:t>、下载</a:t>
            </a:r>
            <a:r>
              <a:rPr lang="en-US" altLang="zh-CN" dirty="0" smtClean="0"/>
              <a:t>SVN</a:t>
            </a:r>
            <a:r>
              <a:rPr lang="zh-CN" altLang="en-US" dirty="0" smtClean="0"/>
              <a:t>文件到本地</a:t>
            </a:r>
            <a:endParaRPr lang="en-US" altLang="zh-CN" dirty="0" smtClean="0"/>
          </a:p>
          <a:p>
            <a:pPr lvl="2">
              <a:lnSpc>
                <a:spcPct val="150000"/>
              </a:lnSpc>
            </a:pPr>
            <a:r>
              <a:rPr lang="zh-CN" altLang="en-US" dirty="0" smtClean="0"/>
              <a:t>下载</a:t>
            </a:r>
            <a:r>
              <a:rPr lang="en-US" altLang="zh-CN" dirty="0" smtClean="0"/>
              <a:t>SVN</a:t>
            </a:r>
            <a:r>
              <a:rPr lang="zh-CN" altLang="en-US" dirty="0" smtClean="0"/>
              <a:t>文件到本地</a:t>
            </a:r>
            <a:endParaRPr lang="en-US" altLang="zh-CN" dirty="0" smtClean="0"/>
          </a:p>
          <a:p>
            <a:pPr lvl="2">
              <a:lnSpc>
                <a:spcPct val="150000"/>
              </a:lnSpc>
            </a:pPr>
            <a:r>
              <a:rPr lang="en-US" altLang="zh-CN" dirty="0" smtClean="0"/>
              <a:t>SVN</a:t>
            </a:r>
            <a:r>
              <a:rPr lang="zh-CN" altLang="en-US" dirty="0" smtClean="0"/>
              <a:t>本地文件夹图标示例</a:t>
            </a:r>
            <a:endParaRPr lang="en-US" altLang="zh-CN" dirty="0" smtClean="0"/>
          </a:p>
          <a:p>
            <a:pPr lvl="2">
              <a:lnSpc>
                <a:spcPct val="150000"/>
              </a:lnSpc>
            </a:pPr>
            <a:r>
              <a:rPr lang="zh-CN" altLang="en-US" dirty="0" smtClean="0"/>
              <a:t>如何解决</a:t>
            </a:r>
            <a:r>
              <a:rPr lang="en-US" altLang="zh-CN" dirty="0" smtClean="0"/>
              <a:t>SVN</a:t>
            </a:r>
            <a:r>
              <a:rPr lang="zh-CN" altLang="en-US" dirty="0"/>
              <a:t>本地文件夹</a:t>
            </a:r>
            <a:r>
              <a:rPr lang="zh-CN" altLang="en-US" dirty="0" smtClean="0"/>
              <a:t>图标不显示问题</a:t>
            </a:r>
            <a:endParaRPr lang="en-US" altLang="zh-CN" dirty="0" smtClean="0"/>
          </a:p>
          <a:p>
            <a:pPr lvl="1">
              <a:lnSpc>
                <a:spcPct val="150000"/>
              </a:lnSpc>
            </a:pPr>
            <a:r>
              <a:rPr lang="en-US" altLang="zh-CN" dirty="0" smtClean="0"/>
              <a:t>5</a:t>
            </a:r>
            <a:r>
              <a:rPr lang="zh-CN" altLang="en-US" dirty="0" smtClean="0"/>
              <a:t>、修改</a:t>
            </a:r>
            <a:r>
              <a:rPr lang="en-US" altLang="zh-CN" dirty="0" smtClean="0"/>
              <a:t>SVN</a:t>
            </a:r>
            <a:r>
              <a:rPr lang="zh-CN" altLang="en-US" dirty="0" smtClean="0"/>
              <a:t>文件</a:t>
            </a:r>
            <a:endParaRPr lang="en-US" altLang="zh-CN" dirty="0" smtClean="0"/>
          </a:p>
          <a:p>
            <a:pPr lvl="2">
              <a:lnSpc>
                <a:spcPct val="150000"/>
              </a:lnSpc>
            </a:pPr>
            <a:r>
              <a:rPr lang="zh-CN" altLang="en-US" dirty="0" smtClean="0"/>
              <a:t>修改</a:t>
            </a:r>
            <a:r>
              <a:rPr lang="en-US" altLang="zh-CN" dirty="0" smtClean="0"/>
              <a:t>SVN</a:t>
            </a:r>
            <a:r>
              <a:rPr lang="zh-CN" altLang="en-US" dirty="0" smtClean="0"/>
              <a:t>文件</a:t>
            </a:r>
            <a:endParaRPr lang="en-US" altLang="zh-CN" dirty="0" smtClean="0"/>
          </a:p>
          <a:p>
            <a:pPr lvl="2">
              <a:lnSpc>
                <a:spcPct val="150000"/>
              </a:lnSpc>
            </a:pPr>
            <a:r>
              <a:rPr lang="zh-CN" altLang="en-US" dirty="0" smtClean="0"/>
              <a:t>如何避免同时修改</a:t>
            </a:r>
            <a:endParaRPr lang="en-US" altLang="zh-CN" dirty="0" smtClean="0"/>
          </a:p>
          <a:p>
            <a:pPr lvl="2">
              <a:lnSpc>
                <a:spcPct val="150000"/>
              </a:lnSpc>
            </a:pPr>
            <a:r>
              <a:rPr lang="zh-CN" altLang="en-US" dirty="0" smtClean="0"/>
              <a:t>如何解决修改提交冲突</a:t>
            </a:r>
            <a:endParaRPr lang="en-US" altLang="zh-CN" dirty="0" smtClean="0"/>
          </a:p>
          <a:p>
            <a:pPr>
              <a:lnSpc>
                <a:spcPct val="150000"/>
              </a:lnSpc>
            </a:pPr>
            <a:r>
              <a:rPr lang="zh-CN" altLang="en-US" dirty="0" smtClean="0"/>
              <a:t>场景三：配置管理员对版本做基线标识，或给代码拉分支</a:t>
            </a:r>
            <a:endParaRPr lang="en-US" altLang="zh-CN" dirty="0" smtClean="0"/>
          </a:p>
          <a:p>
            <a:pPr lvl="1">
              <a:lnSpc>
                <a:spcPct val="150000"/>
              </a:lnSpc>
            </a:pPr>
            <a:r>
              <a:rPr lang="en-US" altLang="zh-CN" dirty="0" smtClean="0"/>
              <a:t>6</a:t>
            </a:r>
            <a:r>
              <a:rPr lang="zh-CN" altLang="en-US" dirty="0" smtClean="0"/>
              <a:t>、如何给代码拉分支、打基线（配置管理员）</a:t>
            </a:r>
            <a:endParaRPr lang="en-US" altLang="zh-CN" dirty="0" smtClean="0"/>
          </a:p>
        </p:txBody>
      </p:sp>
    </p:spTree>
    <p:extLst>
      <p:ext uri="{BB962C8B-B14F-4D97-AF65-F5344CB8AC3E}">
        <p14:creationId xmlns:p14="http://schemas.microsoft.com/office/powerpoint/2010/main" val="3545232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66786" y="851983"/>
            <a:ext cx="9066999" cy="646331"/>
          </a:xfrm>
          <a:prstGeom prst="rect">
            <a:avLst/>
          </a:prstGeom>
          <a:noFill/>
        </p:spPr>
        <p:txBody>
          <a:bodyPr wrap="square" rtlCol="0">
            <a:spAutoFit/>
          </a:bodyPr>
          <a:lstStyle/>
          <a:p>
            <a:r>
              <a:rPr lang="en-US" altLang="zh-CN" dirty="0" smtClean="0"/>
              <a:t>1</a:t>
            </a:r>
            <a:r>
              <a:rPr lang="zh-CN" altLang="en-US" dirty="0" smtClean="0"/>
              <a:t>、在本地</a:t>
            </a:r>
            <a:r>
              <a:rPr lang="en-US" altLang="zh-CN" dirty="0" smtClean="0"/>
              <a:t>SVN</a:t>
            </a:r>
            <a:r>
              <a:rPr lang="zh-CN" altLang="en-US" dirty="0" smtClean="0"/>
              <a:t>文件夹上单击右键，在显示的菜单上选择“</a:t>
            </a:r>
            <a:r>
              <a:rPr lang="en-US" altLang="zh-CN" dirty="0" smtClean="0"/>
              <a:t>SVN Update</a:t>
            </a:r>
            <a:r>
              <a:rPr lang="zh-CN" altLang="en-US" dirty="0" smtClean="0"/>
              <a:t>”，</a:t>
            </a:r>
            <a:r>
              <a:rPr lang="zh-CN" altLang="en-US" dirty="0" smtClean="0">
                <a:solidFill>
                  <a:srgbClr val="FF0000"/>
                </a:solidFill>
              </a:rPr>
              <a:t>以保证本地的文件与</a:t>
            </a:r>
            <a:r>
              <a:rPr lang="en-US" altLang="zh-CN" dirty="0" smtClean="0">
                <a:solidFill>
                  <a:srgbClr val="FF0000"/>
                </a:solidFill>
              </a:rPr>
              <a:t>SVN</a:t>
            </a:r>
            <a:r>
              <a:rPr lang="zh-CN" altLang="en-US" dirty="0" smtClean="0">
                <a:solidFill>
                  <a:srgbClr val="FF0000"/>
                </a:solidFill>
              </a:rPr>
              <a:t>上的最新文件同步！</a:t>
            </a:r>
            <a:endParaRPr lang="zh-CN" altLang="en-US" dirty="0">
              <a:solidFill>
                <a:srgbClr val="FF0000"/>
              </a:solidFill>
            </a:endParaRPr>
          </a:p>
        </p:txBody>
      </p:sp>
      <p:sp>
        <p:nvSpPr>
          <p:cNvPr id="5" name="流程图: 终止 4"/>
          <p:cNvSpPr/>
          <p:nvPr/>
        </p:nvSpPr>
        <p:spPr>
          <a:xfrm>
            <a:off x="173256" y="58804"/>
            <a:ext cx="3830854"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r>
              <a:rPr lang="zh-CN" altLang="en-US" dirty="0" smtClean="0"/>
              <a:t>、修改</a:t>
            </a:r>
            <a:r>
              <a:rPr lang="en-US" altLang="zh-CN" dirty="0" smtClean="0"/>
              <a:t>SVN</a:t>
            </a:r>
            <a:r>
              <a:rPr lang="zh-CN" altLang="en-US" dirty="0" smtClean="0"/>
              <a:t>文档</a:t>
            </a:r>
            <a:endParaRPr lang="zh-CN" altLang="en-US" dirty="0"/>
          </a:p>
        </p:txBody>
      </p:sp>
      <p:pic>
        <p:nvPicPr>
          <p:cNvPr id="6" name="图片 5"/>
          <p:cNvPicPr>
            <a:picLocks noChangeAspect="1"/>
          </p:cNvPicPr>
          <p:nvPr/>
        </p:nvPicPr>
        <p:blipFill>
          <a:blip r:embed="rId2"/>
          <a:stretch>
            <a:fillRect/>
          </a:stretch>
        </p:blipFill>
        <p:spPr>
          <a:xfrm>
            <a:off x="1628174" y="1625974"/>
            <a:ext cx="5619650" cy="4930592"/>
          </a:xfrm>
          <a:prstGeom prst="rect">
            <a:avLst/>
          </a:prstGeom>
        </p:spPr>
      </p:pic>
      <p:sp>
        <p:nvSpPr>
          <p:cNvPr id="2" name="爆炸形 1 1"/>
          <p:cNvSpPr/>
          <p:nvPr/>
        </p:nvSpPr>
        <p:spPr>
          <a:xfrm>
            <a:off x="9379974" y="1031798"/>
            <a:ext cx="2713703" cy="154984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重要</a:t>
            </a:r>
            <a:endParaRPr lang="zh-CN" altLang="en-US" dirty="0"/>
          </a:p>
        </p:txBody>
      </p:sp>
    </p:spTree>
    <p:extLst>
      <p:ext uri="{BB962C8B-B14F-4D97-AF65-F5344CB8AC3E}">
        <p14:creationId xmlns:p14="http://schemas.microsoft.com/office/powerpoint/2010/main" val="57071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26732" y="1721268"/>
            <a:ext cx="7429500" cy="1971675"/>
          </a:xfrm>
          <a:prstGeom prst="rect">
            <a:avLst/>
          </a:prstGeom>
        </p:spPr>
      </p:pic>
      <p:sp>
        <p:nvSpPr>
          <p:cNvPr id="3" name="文本框 2"/>
          <p:cNvSpPr txBox="1"/>
          <p:nvPr/>
        </p:nvSpPr>
        <p:spPr>
          <a:xfrm>
            <a:off x="1588169" y="1106905"/>
            <a:ext cx="6660682" cy="369332"/>
          </a:xfrm>
          <a:prstGeom prst="rect">
            <a:avLst/>
          </a:prstGeom>
          <a:noFill/>
        </p:spPr>
        <p:txBody>
          <a:bodyPr wrap="square" rtlCol="0">
            <a:spAutoFit/>
          </a:bodyPr>
          <a:lstStyle/>
          <a:p>
            <a:r>
              <a:rPr lang="en-US" altLang="zh-CN" dirty="0" smtClean="0"/>
              <a:t>2</a:t>
            </a:r>
            <a:r>
              <a:rPr lang="zh-CN" altLang="en-US" dirty="0" smtClean="0"/>
              <a:t>、本地文档修改保存，文档图标变为</a:t>
            </a:r>
            <a:endParaRPr lang="zh-CN" altLang="en-US" dirty="0"/>
          </a:p>
        </p:txBody>
      </p:sp>
      <p:pic>
        <p:nvPicPr>
          <p:cNvPr id="4" name="图片 3"/>
          <p:cNvPicPr>
            <a:picLocks noChangeAspect="1"/>
          </p:cNvPicPr>
          <p:nvPr/>
        </p:nvPicPr>
        <p:blipFill>
          <a:blip r:embed="rId3"/>
          <a:stretch>
            <a:fillRect/>
          </a:stretch>
        </p:blipFill>
        <p:spPr>
          <a:xfrm>
            <a:off x="5669931" y="954555"/>
            <a:ext cx="357887" cy="644197"/>
          </a:xfrm>
          <a:prstGeom prst="rect">
            <a:avLst/>
          </a:prstGeom>
        </p:spPr>
      </p:pic>
    </p:spTree>
    <p:extLst>
      <p:ext uri="{BB962C8B-B14F-4D97-AF65-F5344CB8AC3E}">
        <p14:creationId xmlns:p14="http://schemas.microsoft.com/office/powerpoint/2010/main" val="177491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88143" y="870585"/>
            <a:ext cx="7210425" cy="5848350"/>
          </a:xfrm>
          <a:prstGeom prst="rect">
            <a:avLst/>
          </a:prstGeom>
        </p:spPr>
      </p:pic>
      <p:sp>
        <p:nvSpPr>
          <p:cNvPr id="3" name="文本框 2"/>
          <p:cNvSpPr txBox="1"/>
          <p:nvPr/>
        </p:nvSpPr>
        <p:spPr>
          <a:xfrm>
            <a:off x="1645919" y="224254"/>
            <a:ext cx="9066999" cy="369332"/>
          </a:xfrm>
          <a:prstGeom prst="rect">
            <a:avLst/>
          </a:prstGeom>
          <a:noFill/>
        </p:spPr>
        <p:txBody>
          <a:bodyPr wrap="square" rtlCol="0">
            <a:spAutoFit/>
          </a:bodyPr>
          <a:lstStyle/>
          <a:p>
            <a:r>
              <a:rPr lang="en-US" altLang="zh-CN" dirty="0" smtClean="0"/>
              <a:t>3</a:t>
            </a:r>
            <a:r>
              <a:rPr lang="zh-CN" altLang="en-US" dirty="0" smtClean="0"/>
              <a:t>、在本地修改的文档上单击右键，在显示的菜单上选择“</a:t>
            </a:r>
            <a:r>
              <a:rPr lang="en-US" altLang="zh-CN" dirty="0" smtClean="0"/>
              <a:t>SVN Commit</a:t>
            </a:r>
            <a:r>
              <a:rPr lang="zh-CN" altLang="en-US" dirty="0" smtClean="0"/>
              <a:t>”</a:t>
            </a:r>
            <a:endParaRPr lang="zh-CN" altLang="en-US" dirty="0">
              <a:solidFill>
                <a:srgbClr val="FF0000"/>
              </a:solidFill>
            </a:endParaRPr>
          </a:p>
        </p:txBody>
      </p:sp>
    </p:spTree>
    <p:extLst>
      <p:ext uri="{BB962C8B-B14F-4D97-AF65-F5344CB8AC3E}">
        <p14:creationId xmlns:p14="http://schemas.microsoft.com/office/powerpoint/2010/main" val="346522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6110" y="1206050"/>
            <a:ext cx="6330193" cy="5343942"/>
          </a:xfrm>
          <a:prstGeom prst="rect">
            <a:avLst/>
          </a:prstGeom>
        </p:spPr>
      </p:pic>
      <p:sp>
        <p:nvSpPr>
          <p:cNvPr id="3" name="文本框 2"/>
          <p:cNvSpPr txBox="1"/>
          <p:nvPr/>
        </p:nvSpPr>
        <p:spPr>
          <a:xfrm>
            <a:off x="1376411" y="493762"/>
            <a:ext cx="9066999" cy="369332"/>
          </a:xfrm>
          <a:prstGeom prst="rect">
            <a:avLst/>
          </a:prstGeom>
          <a:noFill/>
        </p:spPr>
        <p:txBody>
          <a:bodyPr wrap="square" rtlCol="0">
            <a:spAutoFit/>
          </a:bodyPr>
          <a:lstStyle/>
          <a:p>
            <a:r>
              <a:rPr lang="en-US" altLang="zh-CN" dirty="0" smtClean="0"/>
              <a:t>4</a:t>
            </a:r>
            <a:r>
              <a:rPr lang="zh-CN" altLang="en-US" dirty="0" smtClean="0"/>
              <a:t>、在弹出的菜单中填写</a:t>
            </a:r>
            <a:r>
              <a:rPr lang="en-US" altLang="zh-CN" dirty="0" smtClean="0"/>
              <a:t>Message</a:t>
            </a:r>
            <a:r>
              <a:rPr lang="zh-CN" altLang="en-US" dirty="0" smtClean="0"/>
              <a:t>，备注说明本次修改的内容，然后点击“</a:t>
            </a:r>
            <a:r>
              <a:rPr lang="en-US" altLang="zh-CN" dirty="0" smtClean="0"/>
              <a:t>OK</a:t>
            </a:r>
            <a:r>
              <a:rPr lang="zh-CN" altLang="en-US" dirty="0" smtClean="0"/>
              <a:t>”提交</a:t>
            </a:r>
            <a:endParaRPr lang="zh-CN" altLang="en-US" dirty="0">
              <a:solidFill>
                <a:srgbClr val="FF0000"/>
              </a:solidFill>
            </a:endParaRPr>
          </a:p>
        </p:txBody>
      </p:sp>
      <p:pic>
        <p:nvPicPr>
          <p:cNvPr id="4" name="图片 3"/>
          <p:cNvPicPr>
            <a:picLocks noChangeAspect="1"/>
          </p:cNvPicPr>
          <p:nvPr/>
        </p:nvPicPr>
        <p:blipFill>
          <a:blip r:embed="rId3"/>
          <a:stretch>
            <a:fillRect/>
          </a:stretch>
        </p:blipFill>
        <p:spPr>
          <a:xfrm>
            <a:off x="6680935" y="3276161"/>
            <a:ext cx="5511065" cy="2468732"/>
          </a:xfrm>
          <a:prstGeom prst="rect">
            <a:avLst/>
          </a:prstGeom>
        </p:spPr>
      </p:pic>
      <p:sp>
        <p:nvSpPr>
          <p:cNvPr id="5" name="文本框 4"/>
          <p:cNvSpPr txBox="1"/>
          <p:nvPr/>
        </p:nvSpPr>
        <p:spPr>
          <a:xfrm>
            <a:off x="6679933" y="2906829"/>
            <a:ext cx="1771048" cy="369332"/>
          </a:xfrm>
          <a:prstGeom prst="rect">
            <a:avLst/>
          </a:prstGeom>
          <a:noFill/>
        </p:spPr>
        <p:txBody>
          <a:bodyPr wrap="square" rtlCol="0">
            <a:spAutoFit/>
          </a:bodyPr>
          <a:lstStyle/>
          <a:p>
            <a:r>
              <a:rPr lang="zh-CN" altLang="en-US" dirty="0" smtClean="0"/>
              <a:t>提交成功！</a:t>
            </a:r>
            <a:endParaRPr lang="zh-CN" altLang="en-US" dirty="0"/>
          </a:p>
        </p:txBody>
      </p:sp>
    </p:spTree>
    <p:extLst>
      <p:ext uri="{BB962C8B-B14F-4D97-AF65-F5344CB8AC3E}">
        <p14:creationId xmlns:p14="http://schemas.microsoft.com/office/powerpoint/2010/main" val="3214811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终止 1"/>
          <p:cNvSpPr/>
          <p:nvPr/>
        </p:nvSpPr>
        <p:spPr>
          <a:xfrm>
            <a:off x="173256" y="58804"/>
            <a:ext cx="3830854"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如何避免同时修改？</a:t>
            </a:r>
            <a:endParaRPr lang="zh-CN" altLang="en-US" dirty="0"/>
          </a:p>
        </p:txBody>
      </p:sp>
      <p:pic>
        <p:nvPicPr>
          <p:cNvPr id="3" name="图片 2"/>
          <p:cNvPicPr>
            <a:picLocks noChangeAspect="1"/>
          </p:cNvPicPr>
          <p:nvPr/>
        </p:nvPicPr>
        <p:blipFill>
          <a:blip r:embed="rId2"/>
          <a:stretch>
            <a:fillRect/>
          </a:stretch>
        </p:blipFill>
        <p:spPr>
          <a:xfrm>
            <a:off x="1327904" y="1420246"/>
            <a:ext cx="8143354" cy="5158622"/>
          </a:xfrm>
          <a:prstGeom prst="rect">
            <a:avLst/>
          </a:prstGeom>
        </p:spPr>
      </p:pic>
      <p:sp>
        <p:nvSpPr>
          <p:cNvPr id="4" name="文本框 3"/>
          <p:cNvSpPr txBox="1"/>
          <p:nvPr/>
        </p:nvSpPr>
        <p:spPr>
          <a:xfrm>
            <a:off x="1327904" y="878773"/>
            <a:ext cx="9066999" cy="369332"/>
          </a:xfrm>
          <a:prstGeom prst="rect">
            <a:avLst/>
          </a:prstGeom>
          <a:noFill/>
        </p:spPr>
        <p:txBody>
          <a:bodyPr wrap="square" rtlCol="0">
            <a:spAutoFit/>
          </a:bodyPr>
          <a:lstStyle/>
          <a:p>
            <a:r>
              <a:rPr lang="en-US" altLang="zh-CN" dirty="0" smtClean="0"/>
              <a:t>1</a:t>
            </a:r>
            <a:r>
              <a:rPr lang="zh-CN" altLang="en-US" dirty="0" smtClean="0"/>
              <a:t>、在本地</a:t>
            </a:r>
            <a:r>
              <a:rPr lang="en-US" altLang="zh-CN" dirty="0" smtClean="0"/>
              <a:t>Update</a:t>
            </a:r>
            <a:r>
              <a:rPr lang="zh-CN" altLang="en-US" dirty="0" smtClean="0"/>
              <a:t>文件后，单击右键，在弹出的菜单中选择</a:t>
            </a:r>
            <a:r>
              <a:rPr lang="en-US" altLang="zh-CN" dirty="0" err="1" smtClean="0"/>
              <a:t>TortoiseSVN</a:t>
            </a:r>
            <a:r>
              <a:rPr lang="en-US" altLang="zh-CN" dirty="0" smtClean="0"/>
              <a:t>-&gt;Get lock</a:t>
            </a:r>
            <a:endParaRPr lang="zh-CN" altLang="en-US" dirty="0">
              <a:solidFill>
                <a:srgbClr val="FF0000"/>
              </a:solidFill>
            </a:endParaRPr>
          </a:p>
        </p:txBody>
      </p:sp>
    </p:spTree>
    <p:extLst>
      <p:ext uri="{BB962C8B-B14F-4D97-AF65-F5344CB8AC3E}">
        <p14:creationId xmlns:p14="http://schemas.microsoft.com/office/powerpoint/2010/main" val="4259778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636721" y="1178744"/>
            <a:ext cx="6591300" cy="4962525"/>
          </a:xfrm>
          <a:prstGeom prst="rect">
            <a:avLst/>
          </a:prstGeom>
        </p:spPr>
      </p:pic>
      <p:sp>
        <p:nvSpPr>
          <p:cNvPr id="3" name="文本框 2"/>
          <p:cNvSpPr txBox="1"/>
          <p:nvPr/>
        </p:nvSpPr>
        <p:spPr>
          <a:xfrm>
            <a:off x="1299028" y="705518"/>
            <a:ext cx="9066999" cy="369332"/>
          </a:xfrm>
          <a:prstGeom prst="rect">
            <a:avLst/>
          </a:prstGeom>
          <a:noFill/>
        </p:spPr>
        <p:txBody>
          <a:bodyPr wrap="square" rtlCol="0">
            <a:spAutoFit/>
          </a:bodyPr>
          <a:lstStyle/>
          <a:p>
            <a:r>
              <a:rPr lang="en-US" altLang="zh-CN" dirty="0" smtClean="0"/>
              <a:t>2</a:t>
            </a:r>
            <a:r>
              <a:rPr lang="zh-CN" altLang="en-US" dirty="0" smtClean="0"/>
              <a:t>、在弹出的菜单中填写</a:t>
            </a:r>
            <a:r>
              <a:rPr lang="en-US" altLang="zh-CN" dirty="0" smtClean="0"/>
              <a:t>Message</a:t>
            </a:r>
            <a:r>
              <a:rPr lang="zh-CN" altLang="en-US" dirty="0" smtClean="0"/>
              <a:t>，点击</a:t>
            </a:r>
            <a:r>
              <a:rPr lang="en-US" altLang="zh-CN" dirty="0" smtClean="0"/>
              <a:t>OK</a:t>
            </a:r>
            <a:endParaRPr lang="zh-CN" altLang="en-US" dirty="0">
              <a:solidFill>
                <a:srgbClr val="FF0000"/>
              </a:solidFill>
            </a:endParaRPr>
          </a:p>
        </p:txBody>
      </p:sp>
    </p:spTree>
    <p:extLst>
      <p:ext uri="{BB962C8B-B14F-4D97-AF65-F5344CB8AC3E}">
        <p14:creationId xmlns:p14="http://schemas.microsoft.com/office/powerpoint/2010/main" val="32664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520239" y="722346"/>
            <a:ext cx="7652637" cy="3440176"/>
          </a:xfrm>
          <a:prstGeom prst="rect">
            <a:avLst/>
          </a:prstGeom>
        </p:spPr>
      </p:pic>
      <p:pic>
        <p:nvPicPr>
          <p:cNvPr id="3" name="图片 2"/>
          <p:cNvPicPr>
            <a:picLocks noChangeAspect="1"/>
          </p:cNvPicPr>
          <p:nvPr/>
        </p:nvPicPr>
        <p:blipFill>
          <a:blip r:embed="rId3"/>
          <a:stretch>
            <a:fillRect/>
          </a:stretch>
        </p:blipFill>
        <p:spPr>
          <a:xfrm>
            <a:off x="1213133" y="4283592"/>
            <a:ext cx="9515475" cy="2352675"/>
          </a:xfrm>
          <a:prstGeom prst="rect">
            <a:avLst/>
          </a:prstGeom>
        </p:spPr>
      </p:pic>
      <p:sp>
        <p:nvSpPr>
          <p:cNvPr id="4" name="文本框 3"/>
          <p:cNvSpPr txBox="1"/>
          <p:nvPr/>
        </p:nvSpPr>
        <p:spPr>
          <a:xfrm>
            <a:off x="1213133" y="353014"/>
            <a:ext cx="9066999" cy="369332"/>
          </a:xfrm>
          <a:prstGeom prst="rect">
            <a:avLst/>
          </a:prstGeom>
          <a:noFill/>
        </p:spPr>
        <p:txBody>
          <a:bodyPr wrap="square" rtlCol="0">
            <a:spAutoFit/>
          </a:bodyPr>
          <a:lstStyle/>
          <a:p>
            <a:r>
              <a:rPr lang="en-US" altLang="zh-CN" dirty="0" smtClean="0"/>
              <a:t>3</a:t>
            </a:r>
            <a:r>
              <a:rPr lang="zh-CN" altLang="en-US" dirty="0" smtClean="0"/>
              <a:t>、文件锁定成功！（修改完成上传提交后自动解锁）</a:t>
            </a:r>
            <a:endParaRPr lang="zh-CN" altLang="en-US" dirty="0">
              <a:solidFill>
                <a:srgbClr val="FF0000"/>
              </a:solidFill>
            </a:endParaRPr>
          </a:p>
        </p:txBody>
      </p:sp>
    </p:spTree>
    <p:extLst>
      <p:ext uri="{BB962C8B-B14F-4D97-AF65-F5344CB8AC3E}">
        <p14:creationId xmlns:p14="http://schemas.microsoft.com/office/powerpoint/2010/main" val="304163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终止 1"/>
          <p:cNvSpPr/>
          <p:nvPr/>
        </p:nvSpPr>
        <p:spPr>
          <a:xfrm>
            <a:off x="173256" y="58804"/>
            <a:ext cx="3830854"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如何解决修改提交冲突？</a:t>
            </a:r>
            <a:endParaRPr lang="zh-CN" altLang="en-US" dirty="0"/>
          </a:p>
        </p:txBody>
      </p:sp>
      <p:pic>
        <p:nvPicPr>
          <p:cNvPr id="5" name="图片 4"/>
          <p:cNvPicPr>
            <a:picLocks noChangeAspect="1"/>
          </p:cNvPicPr>
          <p:nvPr/>
        </p:nvPicPr>
        <p:blipFill>
          <a:blip r:embed="rId2"/>
          <a:stretch>
            <a:fillRect/>
          </a:stretch>
        </p:blipFill>
        <p:spPr>
          <a:xfrm>
            <a:off x="948034" y="908562"/>
            <a:ext cx="9832261" cy="5651053"/>
          </a:xfrm>
          <a:prstGeom prst="rect">
            <a:avLst/>
          </a:prstGeom>
        </p:spPr>
      </p:pic>
    </p:spTree>
    <p:extLst>
      <p:ext uri="{BB962C8B-B14F-4D97-AF65-F5344CB8AC3E}">
        <p14:creationId xmlns:p14="http://schemas.microsoft.com/office/powerpoint/2010/main" val="3880661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63515" y="526033"/>
            <a:ext cx="9710904" cy="5821828"/>
          </a:xfrm>
          <a:prstGeom prst="rect">
            <a:avLst/>
          </a:prstGeom>
        </p:spPr>
      </p:pic>
    </p:spTree>
    <p:extLst>
      <p:ext uri="{BB962C8B-B14F-4D97-AF65-F5344CB8AC3E}">
        <p14:creationId xmlns:p14="http://schemas.microsoft.com/office/powerpoint/2010/main" val="3840619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73768" y="414190"/>
            <a:ext cx="10693667" cy="5847975"/>
          </a:xfrm>
          <a:prstGeom prst="rect">
            <a:avLst/>
          </a:prstGeom>
        </p:spPr>
      </p:pic>
    </p:spTree>
    <p:extLst>
      <p:ext uri="{BB962C8B-B14F-4D97-AF65-F5344CB8AC3E}">
        <p14:creationId xmlns:p14="http://schemas.microsoft.com/office/powerpoint/2010/main" val="185424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134754" y="132297"/>
            <a:ext cx="3830854"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r>
              <a:rPr lang="zh-CN" altLang="en-US" dirty="0" smtClean="0"/>
              <a:t>、安装登录</a:t>
            </a:r>
            <a:endParaRPr lang="zh-CN" altLang="en-US" dirty="0"/>
          </a:p>
        </p:txBody>
      </p:sp>
      <p:sp>
        <p:nvSpPr>
          <p:cNvPr id="5" name="矩形 4"/>
          <p:cNvSpPr/>
          <p:nvPr/>
        </p:nvSpPr>
        <p:spPr>
          <a:xfrm>
            <a:off x="1212107" y="1069026"/>
            <a:ext cx="4339137" cy="369332"/>
          </a:xfrm>
          <a:prstGeom prst="rect">
            <a:avLst/>
          </a:prstGeom>
        </p:spPr>
        <p:txBody>
          <a:bodyPr wrap="none">
            <a:spAutoFit/>
          </a:bodyPr>
          <a:lstStyle/>
          <a:p>
            <a:r>
              <a:rPr lang="zh-CN" altLang="en-US" dirty="0"/>
              <a:t>https://tortoisesvn.net/downloads.html</a:t>
            </a:r>
          </a:p>
        </p:txBody>
      </p:sp>
      <p:pic>
        <p:nvPicPr>
          <p:cNvPr id="6" name="图片 5"/>
          <p:cNvPicPr>
            <a:picLocks noChangeAspect="1"/>
          </p:cNvPicPr>
          <p:nvPr/>
        </p:nvPicPr>
        <p:blipFill>
          <a:blip r:embed="rId2"/>
          <a:stretch>
            <a:fillRect/>
          </a:stretch>
        </p:blipFill>
        <p:spPr>
          <a:xfrm>
            <a:off x="1125015" y="1540042"/>
            <a:ext cx="6676817" cy="4605688"/>
          </a:xfrm>
          <a:prstGeom prst="rect">
            <a:avLst/>
          </a:prstGeom>
        </p:spPr>
      </p:pic>
      <p:sp>
        <p:nvSpPr>
          <p:cNvPr id="7" name="矩形 6"/>
          <p:cNvSpPr/>
          <p:nvPr/>
        </p:nvSpPr>
        <p:spPr>
          <a:xfrm>
            <a:off x="1212107" y="699694"/>
            <a:ext cx="9991699" cy="369332"/>
          </a:xfrm>
          <a:prstGeom prst="rect">
            <a:avLst/>
          </a:prstGeom>
        </p:spPr>
        <p:txBody>
          <a:bodyPr wrap="square">
            <a:spAutoFit/>
          </a:bodyPr>
          <a:lstStyle/>
          <a:p>
            <a:r>
              <a:rPr lang="en-US" altLang="zh-CN" dirty="0" smtClean="0"/>
              <a:t>1</a:t>
            </a:r>
            <a:r>
              <a:rPr lang="zh-CN" altLang="en-US" dirty="0" smtClean="0"/>
              <a:t>、在</a:t>
            </a:r>
            <a:r>
              <a:rPr lang="en-US" altLang="zh-CN" dirty="0" err="1" smtClean="0"/>
              <a:t>TortoiseSVN</a:t>
            </a:r>
            <a:r>
              <a:rPr lang="zh-CN" altLang="en-US" dirty="0" smtClean="0"/>
              <a:t>网站上找到安装程序，根据自己情况选择</a:t>
            </a:r>
            <a:r>
              <a:rPr lang="en-US" altLang="zh-CN" dirty="0" smtClean="0"/>
              <a:t>for 32</a:t>
            </a:r>
            <a:r>
              <a:rPr lang="zh-CN" altLang="en-US" dirty="0" smtClean="0"/>
              <a:t>位</a:t>
            </a:r>
            <a:r>
              <a:rPr lang="en-US" altLang="zh-CN" dirty="0" smtClean="0"/>
              <a:t>/</a:t>
            </a:r>
            <a:r>
              <a:rPr lang="en-US" altLang="zh-CN" dirty="0" smtClean="0"/>
              <a:t>64</a:t>
            </a:r>
            <a:r>
              <a:rPr lang="zh-CN" altLang="en-US" dirty="0" smtClean="0"/>
              <a:t>位，</a:t>
            </a:r>
            <a:r>
              <a:rPr lang="zh-CN" altLang="en-US" dirty="0" smtClean="0"/>
              <a:t>下载后按提示安装。</a:t>
            </a:r>
            <a:endParaRPr lang="zh-CN" altLang="en-US" dirty="0"/>
          </a:p>
        </p:txBody>
      </p:sp>
    </p:spTree>
    <p:extLst>
      <p:ext uri="{BB962C8B-B14F-4D97-AF65-F5344CB8AC3E}">
        <p14:creationId xmlns:p14="http://schemas.microsoft.com/office/powerpoint/2010/main" val="2849405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252136" y="1090462"/>
            <a:ext cx="5953125" cy="3733800"/>
          </a:xfrm>
          <a:prstGeom prst="rect">
            <a:avLst/>
          </a:prstGeom>
        </p:spPr>
      </p:pic>
    </p:spTree>
    <p:extLst>
      <p:ext uri="{BB962C8B-B14F-4D97-AF65-F5344CB8AC3E}">
        <p14:creationId xmlns:p14="http://schemas.microsoft.com/office/powerpoint/2010/main" val="2603217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69848" y="32245"/>
            <a:ext cx="10058400" cy="1151662"/>
          </a:xfrm>
        </p:spPr>
        <p:txBody>
          <a:bodyPr/>
          <a:lstStyle/>
          <a:p>
            <a:r>
              <a:rPr lang="zh-CN" altLang="en-US" dirty="0" smtClean="0"/>
              <a:t>目录</a:t>
            </a:r>
            <a:endParaRPr lang="zh-CN" altLang="en-US" dirty="0"/>
          </a:p>
        </p:txBody>
      </p:sp>
      <p:sp>
        <p:nvSpPr>
          <p:cNvPr id="5" name="内容占位符 4"/>
          <p:cNvSpPr>
            <a:spLocks noGrp="1"/>
          </p:cNvSpPr>
          <p:nvPr>
            <p:ph idx="1"/>
          </p:nvPr>
        </p:nvSpPr>
        <p:spPr>
          <a:xfrm>
            <a:off x="1069848" y="1010651"/>
            <a:ext cx="10058400" cy="5553777"/>
          </a:xfrm>
        </p:spPr>
        <p:txBody>
          <a:bodyPr>
            <a:normAutofit fontScale="77500" lnSpcReduction="20000"/>
          </a:bodyPr>
          <a:lstStyle/>
          <a:p>
            <a:pPr>
              <a:lnSpc>
                <a:spcPct val="150000"/>
              </a:lnSpc>
            </a:pPr>
            <a:r>
              <a:rPr lang="zh-CN" altLang="en-US" dirty="0" smtClean="0"/>
              <a:t>场景</a:t>
            </a:r>
            <a:r>
              <a:rPr lang="zh-CN" altLang="en-US" dirty="0"/>
              <a:t>一</a:t>
            </a:r>
            <a:r>
              <a:rPr lang="zh-CN" altLang="en-US" dirty="0" smtClean="0"/>
              <a:t>：只是浏览，偶尔对服务器文件做小修改</a:t>
            </a:r>
            <a:endParaRPr lang="en-US" altLang="zh-CN" dirty="0" smtClean="0"/>
          </a:p>
          <a:p>
            <a:pPr lvl="1">
              <a:lnSpc>
                <a:spcPct val="150000"/>
              </a:lnSpc>
            </a:pPr>
            <a:r>
              <a:rPr lang="en-US" altLang="zh-CN" dirty="0"/>
              <a:t>1</a:t>
            </a:r>
            <a:r>
              <a:rPr lang="zh-CN" altLang="en-US" dirty="0" smtClean="0"/>
              <a:t>、安装与登录</a:t>
            </a:r>
            <a:endParaRPr lang="en-US" altLang="zh-CN" dirty="0" smtClean="0"/>
          </a:p>
          <a:p>
            <a:pPr lvl="1">
              <a:lnSpc>
                <a:spcPct val="150000"/>
              </a:lnSpc>
            </a:pPr>
            <a:r>
              <a:rPr lang="en-US" altLang="zh-CN" dirty="0"/>
              <a:t>2</a:t>
            </a:r>
            <a:r>
              <a:rPr lang="zh-CN" altLang="en-US" dirty="0" smtClean="0"/>
              <a:t>、</a:t>
            </a:r>
            <a:r>
              <a:rPr lang="zh-CN" altLang="en-US" dirty="0"/>
              <a:t>对服务器文件做小</a:t>
            </a:r>
            <a:r>
              <a:rPr lang="zh-CN" altLang="en-US" dirty="0" smtClean="0"/>
              <a:t>修改</a:t>
            </a:r>
            <a:endParaRPr lang="en-US" altLang="zh-CN" dirty="0" smtClean="0"/>
          </a:p>
          <a:p>
            <a:pPr lvl="1">
              <a:lnSpc>
                <a:spcPct val="150000"/>
              </a:lnSpc>
            </a:pPr>
            <a:r>
              <a:rPr lang="en-US" altLang="zh-CN" dirty="0" smtClean="0"/>
              <a:t>3</a:t>
            </a:r>
            <a:r>
              <a:rPr lang="zh-CN" altLang="en-US" dirty="0" smtClean="0"/>
              <a:t>、查看文档</a:t>
            </a:r>
            <a:r>
              <a:rPr lang="zh-CN" altLang="en-US" dirty="0"/>
              <a:t>修改记录，查找历史</a:t>
            </a:r>
            <a:r>
              <a:rPr lang="zh-CN" altLang="en-US" dirty="0" smtClean="0"/>
              <a:t>版本</a:t>
            </a:r>
            <a:endParaRPr lang="en-US" altLang="zh-CN" dirty="0" smtClean="0"/>
          </a:p>
          <a:p>
            <a:pPr>
              <a:lnSpc>
                <a:spcPct val="150000"/>
              </a:lnSpc>
            </a:pPr>
            <a:r>
              <a:rPr lang="zh-CN" altLang="en-US" dirty="0" smtClean="0"/>
              <a:t>场景</a:t>
            </a:r>
            <a:r>
              <a:rPr lang="zh-CN" altLang="en-US" dirty="0"/>
              <a:t>二</a:t>
            </a:r>
            <a:r>
              <a:rPr lang="zh-CN" altLang="en-US" dirty="0" smtClean="0"/>
              <a:t>：给服务器文档做备份，经常需要向服务器提交文档并做修改</a:t>
            </a:r>
            <a:endParaRPr lang="en-US" altLang="zh-CN" dirty="0" smtClean="0"/>
          </a:p>
          <a:p>
            <a:pPr lvl="1">
              <a:lnSpc>
                <a:spcPct val="150000"/>
              </a:lnSpc>
            </a:pPr>
            <a:r>
              <a:rPr lang="en-US" altLang="zh-CN" dirty="0" smtClean="0"/>
              <a:t>4</a:t>
            </a:r>
            <a:r>
              <a:rPr lang="zh-CN" altLang="en-US" dirty="0" smtClean="0"/>
              <a:t>、下载</a:t>
            </a:r>
            <a:r>
              <a:rPr lang="en-US" altLang="zh-CN" dirty="0" smtClean="0"/>
              <a:t>SVN</a:t>
            </a:r>
            <a:r>
              <a:rPr lang="zh-CN" altLang="en-US" dirty="0" smtClean="0"/>
              <a:t>文件到本地</a:t>
            </a:r>
            <a:endParaRPr lang="en-US" altLang="zh-CN" dirty="0" smtClean="0"/>
          </a:p>
          <a:p>
            <a:pPr lvl="2">
              <a:lnSpc>
                <a:spcPct val="150000"/>
              </a:lnSpc>
            </a:pPr>
            <a:r>
              <a:rPr lang="zh-CN" altLang="en-US" dirty="0" smtClean="0"/>
              <a:t>下载</a:t>
            </a:r>
            <a:r>
              <a:rPr lang="en-US" altLang="zh-CN" dirty="0" smtClean="0"/>
              <a:t>SVN</a:t>
            </a:r>
            <a:r>
              <a:rPr lang="zh-CN" altLang="en-US" dirty="0" smtClean="0"/>
              <a:t>文件到本地</a:t>
            </a:r>
            <a:endParaRPr lang="en-US" altLang="zh-CN" dirty="0" smtClean="0"/>
          </a:p>
          <a:p>
            <a:pPr lvl="2">
              <a:lnSpc>
                <a:spcPct val="150000"/>
              </a:lnSpc>
            </a:pPr>
            <a:r>
              <a:rPr lang="en-US" altLang="zh-CN" dirty="0" smtClean="0"/>
              <a:t>SVN</a:t>
            </a:r>
            <a:r>
              <a:rPr lang="zh-CN" altLang="en-US" dirty="0" smtClean="0"/>
              <a:t>本地文件夹图标示例</a:t>
            </a:r>
            <a:endParaRPr lang="en-US" altLang="zh-CN" dirty="0" smtClean="0"/>
          </a:p>
          <a:p>
            <a:pPr lvl="2">
              <a:lnSpc>
                <a:spcPct val="150000"/>
              </a:lnSpc>
            </a:pPr>
            <a:r>
              <a:rPr lang="zh-CN" altLang="en-US" dirty="0" smtClean="0"/>
              <a:t>如何解决</a:t>
            </a:r>
            <a:r>
              <a:rPr lang="en-US" altLang="zh-CN" dirty="0" smtClean="0"/>
              <a:t>SVN</a:t>
            </a:r>
            <a:r>
              <a:rPr lang="zh-CN" altLang="en-US" dirty="0"/>
              <a:t>本地文件夹</a:t>
            </a:r>
            <a:r>
              <a:rPr lang="zh-CN" altLang="en-US" dirty="0" smtClean="0"/>
              <a:t>图标不显示问题</a:t>
            </a:r>
            <a:endParaRPr lang="en-US" altLang="zh-CN" dirty="0" smtClean="0"/>
          </a:p>
          <a:p>
            <a:pPr lvl="1">
              <a:lnSpc>
                <a:spcPct val="150000"/>
              </a:lnSpc>
            </a:pPr>
            <a:r>
              <a:rPr lang="en-US" altLang="zh-CN" dirty="0" smtClean="0"/>
              <a:t>5</a:t>
            </a:r>
            <a:r>
              <a:rPr lang="zh-CN" altLang="en-US" dirty="0" smtClean="0"/>
              <a:t>、修改</a:t>
            </a:r>
            <a:r>
              <a:rPr lang="en-US" altLang="zh-CN" dirty="0" smtClean="0"/>
              <a:t>SVN</a:t>
            </a:r>
            <a:r>
              <a:rPr lang="zh-CN" altLang="en-US" dirty="0" smtClean="0"/>
              <a:t>文件</a:t>
            </a:r>
            <a:endParaRPr lang="en-US" altLang="zh-CN" dirty="0" smtClean="0"/>
          </a:p>
          <a:p>
            <a:pPr lvl="2">
              <a:lnSpc>
                <a:spcPct val="150000"/>
              </a:lnSpc>
            </a:pPr>
            <a:r>
              <a:rPr lang="zh-CN" altLang="en-US" dirty="0" smtClean="0"/>
              <a:t>修改</a:t>
            </a:r>
            <a:r>
              <a:rPr lang="en-US" altLang="zh-CN" dirty="0" smtClean="0"/>
              <a:t>SVN</a:t>
            </a:r>
            <a:r>
              <a:rPr lang="zh-CN" altLang="en-US" dirty="0" smtClean="0"/>
              <a:t>文件</a:t>
            </a:r>
            <a:endParaRPr lang="en-US" altLang="zh-CN" dirty="0" smtClean="0"/>
          </a:p>
          <a:p>
            <a:pPr lvl="2">
              <a:lnSpc>
                <a:spcPct val="150000"/>
              </a:lnSpc>
            </a:pPr>
            <a:r>
              <a:rPr lang="zh-CN" altLang="en-US" dirty="0" smtClean="0"/>
              <a:t>如何避免同时修改</a:t>
            </a:r>
            <a:endParaRPr lang="en-US" altLang="zh-CN" dirty="0" smtClean="0"/>
          </a:p>
          <a:p>
            <a:pPr lvl="2">
              <a:lnSpc>
                <a:spcPct val="150000"/>
              </a:lnSpc>
            </a:pPr>
            <a:r>
              <a:rPr lang="zh-CN" altLang="en-US" dirty="0" smtClean="0"/>
              <a:t>如何解决修改提交冲突</a:t>
            </a:r>
            <a:endParaRPr lang="en-US" altLang="zh-CN" dirty="0" smtClean="0"/>
          </a:p>
          <a:p>
            <a:pPr>
              <a:lnSpc>
                <a:spcPct val="150000"/>
              </a:lnSpc>
            </a:pPr>
            <a:r>
              <a:rPr lang="zh-CN" altLang="en-US" dirty="0" smtClean="0">
                <a:solidFill>
                  <a:srgbClr val="C00000"/>
                </a:solidFill>
              </a:rPr>
              <a:t>场景三：配置管理员对版本做基线标识，或给代码拉分支</a:t>
            </a:r>
            <a:endParaRPr lang="en-US" altLang="zh-CN" dirty="0" smtClean="0">
              <a:solidFill>
                <a:srgbClr val="C00000"/>
              </a:solidFill>
            </a:endParaRPr>
          </a:p>
          <a:p>
            <a:pPr lvl="1">
              <a:lnSpc>
                <a:spcPct val="150000"/>
              </a:lnSpc>
            </a:pPr>
            <a:r>
              <a:rPr lang="en-US" altLang="zh-CN" dirty="0" smtClean="0">
                <a:solidFill>
                  <a:srgbClr val="C00000"/>
                </a:solidFill>
              </a:rPr>
              <a:t>6</a:t>
            </a:r>
            <a:r>
              <a:rPr lang="zh-CN" altLang="en-US" dirty="0" smtClean="0">
                <a:solidFill>
                  <a:srgbClr val="C00000"/>
                </a:solidFill>
              </a:rPr>
              <a:t>、如何给代码拉分支、打基线（配置管理员）</a:t>
            </a:r>
            <a:endParaRPr lang="en-US" altLang="zh-CN" dirty="0" smtClean="0">
              <a:solidFill>
                <a:srgbClr val="C00000"/>
              </a:solidFill>
            </a:endParaRPr>
          </a:p>
        </p:txBody>
      </p:sp>
    </p:spTree>
    <p:extLst>
      <p:ext uri="{BB962C8B-B14F-4D97-AF65-F5344CB8AC3E}">
        <p14:creationId xmlns:p14="http://schemas.microsoft.com/office/powerpoint/2010/main" val="572751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147484"/>
            <a:ext cx="5997677"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dirty="0"/>
              <a:t>6</a:t>
            </a:r>
            <a:r>
              <a:rPr lang="zh-CN" altLang="en-US" dirty="0" smtClean="0"/>
              <a:t>、</a:t>
            </a:r>
            <a:r>
              <a:rPr lang="zh-CN" altLang="en-US" dirty="0"/>
              <a:t>如何给代码拉分支、打基线（配置管理员）</a:t>
            </a:r>
            <a:endParaRPr lang="en-US" altLang="zh-CN" dirty="0"/>
          </a:p>
        </p:txBody>
      </p:sp>
      <p:pic>
        <p:nvPicPr>
          <p:cNvPr id="4" name="图片 3"/>
          <p:cNvPicPr>
            <a:picLocks noChangeAspect="1"/>
          </p:cNvPicPr>
          <p:nvPr/>
        </p:nvPicPr>
        <p:blipFill>
          <a:blip r:embed="rId2"/>
          <a:stretch>
            <a:fillRect/>
          </a:stretch>
        </p:blipFill>
        <p:spPr>
          <a:xfrm>
            <a:off x="1515243" y="924385"/>
            <a:ext cx="8296275" cy="4124325"/>
          </a:xfrm>
          <a:prstGeom prst="rect">
            <a:avLst/>
          </a:prstGeom>
        </p:spPr>
      </p:pic>
    </p:spTree>
    <p:extLst>
      <p:ext uri="{BB962C8B-B14F-4D97-AF65-F5344CB8AC3E}">
        <p14:creationId xmlns:p14="http://schemas.microsoft.com/office/powerpoint/2010/main" val="109243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51075" y="597463"/>
            <a:ext cx="6562725" cy="4581525"/>
          </a:xfrm>
          <a:prstGeom prst="rect">
            <a:avLst/>
          </a:prstGeom>
        </p:spPr>
      </p:pic>
    </p:spTree>
    <p:extLst>
      <p:ext uri="{BB962C8B-B14F-4D97-AF65-F5344CB8AC3E}">
        <p14:creationId xmlns:p14="http://schemas.microsoft.com/office/powerpoint/2010/main" val="530119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600200" y="47625"/>
            <a:ext cx="8991600" cy="6762750"/>
          </a:xfrm>
          <a:prstGeom prst="rect">
            <a:avLst/>
          </a:prstGeom>
        </p:spPr>
      </p:pic>
    </p:spTree>
    <p:extLst>
      <p:ext uri="{BB962C8B-B14F-4D97-AF65-F5344CB8AC3E}">
        <p14:creationId xmlns:p14="http://schemas.microsoft.com/office/powerpoint/2010/main" val="1255310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452687" y="85725"/>
            <a:ext cx="7286625" cy="6686550"/>
          </a:xfrm>
          <a:prstGeom prst="rect">
            <a:avLst/>
          </a:prstGeom>
        </p:spPr>
      </p:pic>
    </p:spTree>
    <p:extLst>
      <p:ext uri="{BB962C8B-B14F-4D97-AF65-F5344CB8AC3E}">
        <p14:creationId xmlns:p14="http://schemas.microsoft.com/office/powerpoint/2010/main" val="3945369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29599" y="471949"/>
            <a:ext cx="5281034" cy="5664987"/>
          </a:xfrm>
          <a:prstGeom prst="rect">
            <a:avLst/>
          </a:prstGeom>
        </p:spPr>
      </p:pic>
      <p:sp>
        <p:nvSpPr>
          <p:cNvPr id="3" name="矩形 2"/>
          <p:cNvSpPr/>
          <p:nvPr/>
        </p:nvSpPr>
        <p:spPr>
          <a:xfrm>
            <a:off x="5919020" y="1612621"/>
            <a:ext cx="6096000" cy="4524315"/>
          </a:xfrm>
          <a:prstGeom prst="rect">
            <a:avLst/>
          </a:prstGeom>
        </p:spPr>
        <p:txBody>
          <a:bodyPr>
            <a:spAutoFit/>
          </a:bodyPr>
          <a:lstStyle/>
          <a:p>
            <a:r>
              <a:rPr lang="zh-CN" altLang="en-US" dirty="0" smtClean="0">
                <a:solidFill>
                  <a:srgbClr val="333333"/>
                </a:solidFill>
                <a:latin typeface="PingFang SC"/>
              </a:rPr>
              <a:t>说明：</a:t>
            </a:r>
            <a:endParaRPr lang="en-US" altLang="zh-CN" dirty="0" smtClean="0">
              <a:solidFill>
                <a:srgbClr val="333333"/>
              </a:solidFill>
              <a:latin typeface="PingFang SC"/>
            </a:endParaRPr>
          </a:p>
          <a:p>
            <a:r>
              <a:rPr lang="en-US" altLang="zh-CN" dirty="0">
                <a:solidFill>
                  <a:srgbClr val="333333"/>
                </a:solidFill>
                <a:latin typeface="PingFang SC"/>
              </a:rPr>
              <a:t> </a:t>
            </a:r>
            <a:r>
              <a:rPr lang="en-US" altLang="zh-CN" dirty="0" smtClean="0">
                <a:solidFill>
                  <a:srgbClr val="333333"/>
                </a:solidFill>
                <a:latin typeface="PingFang SC"/>
              </a:rPr>
              <a:t>   </a:t>
            </a:r>
            <a:r>
              <a:rPr lang="zh-CN" altLang="en-US" dirty="0" smtClean="0">
                <a:solidFill>
                  <a:srgbClr val="333333"/>
                </a:solidFill>
                <a:latin typeface="PingFang SC"/>
              </a:rPr>
              <a:t>其实</a:t>
            </a:r>
            <a:r>
              <a:rPr lang="en-US" altLang="zh-CN" dirty="0">
                <a:solidFill>
                  <a:srgbClr val="333333"/>
                </a:solidFill>
                <a:latin typeface="PingFang SC"/>
              </a:rPr>
              <a:t>SVN</a:t>
            </a:r>
            <a:r>
              <a:rPr lang="zh-CN" altLang="en-US" dirty="0">
                <a:solidFill>
                  <a:srgbClr val="333333"/>
                </a:solidFill>
                <a:latin typeface="PingFang SC"/>
              </a:rPr>
              <a:t>天生就可以根据一个修订版本号检出一个特定的修订版本，只不过如果你不嫌麻烦你可以用一个</a:t>
            </a:r>
            <a:r>
              <a:rPr lang="en-US" altLang="zh-CN" dirty="0">
                <a:solidFill>
                  <a:srgbClr val="333333"/>
                </a:solidFill>
                <a:latin typeface="PingFang SC"/>
              </a:rPr>
              <a:t>excel</a:t>
            </a:r>
            <a:r>
              <a:rPr lang="zh-CN" altLang="en-US" dirty="0">
                <a:solidFill>
                  <a:srgbClr val="333333"/>
                </a:solidFill>
                <a:latin typeface="PingFang SC"/>
              </a:rPr>
              <a:t>记录一下你当前发布程序时其主目录对应的修订号。这样在需要的时候可以根据这个修订号把当时的文档检出来。 </a:t>
            </a:r>
            <a:r>
              <a:rPr lang="zh-CN" altLang="en-US" dirty="0"/>
              <a:t/>
            </a:r>
            <a:br>
              <a:rPr lang="zh-CN" altLang="en-US" dirty="0"/>
            </a:br>
            <a:r>
              <a:rPr lang="zh-CN" altLang="en-US" dirty="0" smtClean="0"/>
              <a:t>        </a:t>
            </a:r>
            <a:r>
              <a:rPr lang="zh-CN" altLang="en-US" dirty="0" smtClean="0">
                <a:solidFill>
                  <a:srgbClr val="333333"/>
                </a:solidFill>
                <a:latin typeface="PingFang SC"/>
              </a:rPr>
              <a:t>但是</a:t>
            </a:r>
            <a:r>
              <a:rPr lang="zh-CN" altLang="en-US" dirty="0">
                <a:solidFill>
                  <a:srgbClr val="333333"/>
                </a:solidFill>
                <a:latin typeface="PingFang SC"/>
              </a:rPr>
              <a:t>通常在</a:t>
            </a:r>
            <a:r>
              <a:rPr lang="en-US" altLang="zh-CN" dirty="0">
                <a:solidFill>
                  <a:srgbClr val="333333"/>
                </a:solidFill>
                <a:latin typeface="PingFang SC"/>
              </a:rPr>
              <a:t>SVN</a:t>
            </a:r>
            <a:r>
              <a:rPr lang="zh-CN" altLang="en-US" dirty="0">
                <a:solidFill>
                  <a:srgbClr val="333333"/>
                </a:solidFill>
                <a:latin typeface="PingFang SC"/>
              </a:rPr>
              <a:t>上打基线还是通过“分支</a:t>
            </a:r>
            <a:r>
              <a:rPr lang="en-US" altLang="zh-CN" dirty="0">
                <a:solidFill>
                  <a:srgbClr val="333333"/>
                </a:solidFill>
                <a:latin typeface="PingFang SC"/>
              </a:rPr>
              <a:t>/</a:t>
            </a:r>
            <a:r>
              <a:rPr lang="zh-CN" altLang="en-US" dirty="0">
                <a:solidFill>
                  <a:srgbClr val="333333"/>
                </a:solidFill>
                <a:latin typeface="PingFang SC"/>
              </a:rPr>
              <a:t>标记”功能来实现</a:t>
            </a:r>
            <a:r>
              <a:rPr lang="zh-CN" altLang="en-US" dirty="0" smtClean="0">
                <a:solidFill>
                  <a:srgbClr val="333333"/>
                </a:solidFill>
                <a:latin typeface="PingFang SC"/>
              </a:rPr>
              <a:t>的，这样</a:t>
            </a:r>
            <a:r>
              <a:rPr lang="zh-CN" altLang="en-US" dirty="0">
                <a:solidFill>
                  <a:srgbClr val="333333"/>
                </a:solidFill>
                <a:latin typeface="PingFang SC"/>
              </a:rPr>
              <a:t>操作后其实是产生了一个分支，这个过程并不耗费</a:t>
            </a:r>
            <a:r>
              <a:rPr lang="en-US" altLang="zh-CN" dirty="0">
                <a:solidFill>
                  <a:srgbClr val="333333"/>
                </a:solidFill>
                <a:latin typeface="PingFang SC"/>
              </a:rPr>
              <a:t>SVN</a:t>
            </a:r>
            <a:r>
              <a:rPr lang="zh-CN" altLang="en-US" dirty="0">
                <a:solidFill>
                  <a:srgbClr val="333333"/>
                </a:solidFill>
                <a:latin typeface="PingFang SC"/>
              </a:rPr>
              <a:t>服务器的存储空间，因为其只是类似于物理链接的方式创建了了个对应于当前修订版本的链结，所以我们可以每发一个版本就打一次基线而不用担心</a:t>
            </a:r>
            <a:r>
              <a:rPr lang="en-US" altLang="zh-CN" dirty="0">
                <a:solidFill>
                  <a:srgbClr val="333333"/>
                </a:solidFill>
                <a:latin typeface="PingFang SC"/>
              </a:rPr>
              <a:t>SVN</a:t>
            </a:r>
            <a:r>
              <a:rPr lang="zh-CN" altLang="en-US" dirty="0">
                <a:solidFill>
                  <a:srgbClr val="333333"/>
                </a:solidFill>
                <a:latin typeface="PingFang SC"/>
              </a:rPr>
              <a:t>空间被耗光。 </a:t>
            </a:r>
            <a:r>
              <a:rPr lang="zh-CN" altLang="en-US" dirty="0"/>
              <a:t/>
            </a:r>
            <a:br>
              <a:rPr lang="zh-CN" altLang="en-US" dirty="0"/>
            </a:br>
            <a:r>
              <a:rPr lang="zh-CN" altLang="en-US" dirty="0" smtClean="0"/>
              <a:t>        </a:t>
            </a:r>
            <a:r>
              <a:rPr lang="zh-CN" altLang="en-US" dirty="0" smtClean="0">
                <a:solidFill>
                  <a:srgbClr val="333333"/>
                </a:solidFill>
                <a:latin typeface="PingFang SC"/>
              </a:rPr>
              <a:t>在</a:t>
            </a:r>
            <a:r>
              <a:rPr lang="zh-CN" altLang="en-US" dirty="0">
                <a:solidFill>
                  <a:srgbClr val="333333"/>
                </a:solidFill>
                <a:latin typeface="PingFang SC"/>
              </a:rPr>
              <a:t>下次需要用到该基线的时候只要把</a:t>
            </a:r>
            <a:r>
              <a:rPr lang="en-US" altLang="zh-CN" dirty="0">
                <a:solidFill>
                  <a:srgbClr val="333333"/>
                </a:solidFill>
                <a:latin typeface="PingFang SC"/>
              </a:rPr>
              <a:t>SVN</a:t>
            </a:r>
            <a:r>
              <a:rPr lang="zh-CN" altLang="en-US" dirty="0">
                <a:solidFill>
                  <a:srgbClr val="333333"/>
                </a:solidFill>
                <a:latin typeface="PingFang SC"/>
              </a:rPr>
              <a:t>中我们在上面第三步中填写在“到</a:t>
            </a:r>
            <a:r>
              <a:rPr lang="en-US" altLang="zh-CN" dirty="0">
                <a:solidFill>
                  <a:srgbClr val="333333"/>
                </a:solidFill>
                <a:latin typeface="PingFang SC"/>
              </a:rPr>
              <a:t>URL”</a:t>
            </a:r>
            <a:r>
              <a:rPr lang="zh-CN" altLang="en-US" dirty="0">
                <a:solidFill>
                  <a:srgbClr val="333333"/>
                </a:solidFill>
                <a:latin typeface="PingFang SC"/>
              </a:rPr>
              <a:t>目录检出即可。 </a:t>
            </a:r>
            <a:r>
              <a:rPr lang="zh-CN" altLang="en-US" dirty="0"/>
              <a:t/>
            </a:r>
            <a:br>
              <a:rPr lang="zh-CN" altLang="en-US" dirty="0"/>
            </a:br>
            <a:r>
              <a:rPr lang="zh-CN" altLang="en-US" dirty="0" smtClean="0"/>
              <a:t>        </a:t>
            </a:r>
            <a:r>
              <a:rPr lang="zh-CN" altLang="en-US" dirty="0" smtClean="0">
                <a:solidFill>
                  <a:srgbClr val="333333"/>
                </a:solidFill>
                <a:latin typeface="PingFang SC"/>
              </a:rPr>
              <a:t>但是</a:t>
            </a:r>
            <a:r>
              <a:rPr lang="zh-CN" altLang="en-US" dirty="0">
                <a:solidFill>
                  <a:srgbClr val="333333"/>
                </a:solidFill>
                <a:latin typeface="PingFang SC"/>
              </a:rPr>
              <a:t>基线是不能修改的，体现在</a:t>
            </a:r>
            <a:r>
              <a:rPr lang="en-US" altLang="zh-CN" dirty="0">
                <a:solidFill>
                  <a:srgbClr val="333333"/>
                </a:solidFill>
                <a:latin typeface="PingFang SC"/>
              </a:rPr>
              <a:t>SVN</a:t>
            </a:r>
            <a:r>
              <a:rPr lang="zh-CN" altLang="en-US" dirty="0">
                <a:solidFill>
                  <a:srgbClr val="333333"/>
                </a:solidFill>
                <a:latin typeface="PingFang SC"/>
              </a:rPr>
              <a:t>中就是你从基线目录中检出的文件如果做了修改，再提交就变成了一个于原先项目不同的分支版本。 </a:t>
            </a:r>
            <a:endParaRPr lang="zh-CN" altLang="en-US" dirty="0"/>
          </a:p>
        </p:txBody>
      </p:sp>
    </p:spTree>
    <p:extLst>
      <p:ext uri="{BB962C8B-B14F-4D97-AF65-F5344CB8AC3E}">
        <p14:creationId xmlns:p14="http://schemas.microsoft.com/office/powerpoint/2010/main" val="113542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544555" y="1487002"/>
            <a:ext cx="3905250" cy="4095750"/>
          </a:xfrm>
          <a:prstGeom prst="rect">
            <a:avLst/>
          </a:prstGeom>
        </p:spPr>
      </p:pic>
      <p:sp>
        <p:nvSpPr>
          <p:cNvPr id="7" name="矩形 6"/>
          <p:cNvSpPr/>
          <p:nvPr/>
        </p:nvSpPr>
        <p:spPr>
          <a:xfrm>
            <a:off x="1212107" y="699694"/>
            <a:ext cx="10059076" cy="646331"/>
          </a:xfrm>
          <a:prstGeom prst="rect">
            <a:avLst/>
          </a:prstGeom>
        </p:spPr>
        <p:txBody>
          <a:bodyPr wrap="square">
            <a:spAutoFit/>
          </a:bodyPr>
          <a:lstStyle/>
          <a:p>
            <a:r>
              <a:rPr lang="en-US" altLang="zh-CN" dirty="0" smtClean="0"/>
              <a:t>2</a:t>
            </a:r>
            <a:r>
              <a:rPr lang="zh-CN" altLang="en-US" dirty="0" smtClean="0"/>
              <a:t>、安装成功后找到“</a:t>
            </a:r>
            <a:r>
              <a:rPr lang="en-US" altLang="zh-CN" dirty="0" err="1" smtClean="0"/>
              <a:t>TortoiseSVN</a:t>
            </a:r>
            <a:r>
              <a:rPr lang="en-US" altLang="zh-CN" dirty="0" smtClean="0"/>
              <a:t> Repository Browser</a:t>
            </a:r>
            <a:r>
              <a:rPr lang="zh-CN" altLang="en-US" dirty="0" smtClean="0"/>
              <a:t>”图标点击打开程序，输入要访问的服务器地址。在弹出的登录对话框内输入账号和密码，选择记住账号，登录成功后即可浏览服务器文档。</a:t>
            </a:r>
            <a:endParaRPr lang="zh-CN" altLang="en-US" dirty="0"/>
          </a:p>
        </p:txBody>
      </p:sp>
      <p:pic>
        <p:nvPicPr>
          <p:cNvPr id="8" name="图片 7"/>
          <p:cNvPicPr>
            <a:picLocks noChangeAspect="1"/>
          </p:cNvPicPr>
          <p:nvPr/>
        </p:nvPicPr>
        <p:blipFill>
          <a:blip r:embed="rId3"/>
          <a:stretch>
            <a:fillRect/>
          </a:stretch>
        </p:blipFill>
        <p:spPr>
          <a:xfrm>
            <a:off x="5913872" y="3660005"/>
            <a:ext cx="3798019" cy="2739177"/>
          </a:xfrm>
          <a:prstGeom prst="rect">
            <a:avLst/>
          </a:prstGeom>
        </p:spPr>
      </p:pic>
      <p:pic>
        <p:nvPicPr>
          <p:cNvPr id="9" name="图片 8"/>
          <p:cNvPicPr>
            <a:picLocks noChangeAspect="1"/>
          </p:cNvPicPr>
          <p:nvPr/>
        </p:nvPicPr>
        <p:blipFill>
          <a:blip r:embed="rId4"/>
          <a:stretch>
            <a:fillRect/>
          </a:stretch>
        </p:blipFill>
        <p:spPr>
          <a:xfrm>
            <a:off x="5819724" y="1607013"/>
            <a:ext cx="5114925" cy="1666875"/>
          </a:xfrm>
          <a:prstGeom prst="rect">
            <a:avLst/>
          </a:prstGeom>
        </p:spPr>
      </p:pic>
    </p:spTree>
    <p:extLst>
      <p:ext uri="{BB962C8B-B14F-4D97-AF65-F5344CB8AC3E}">
        <p14:creationId xmlns:p14="http://schemas.microsoft.com/office/powerpoint/2010/main" val="118971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134754" y="132297"/>
            <a:ext cx="3830854"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r>
              <a:rPr lang="zh-CN" altLang="en-US" dirty="0" smtClean="0"/>
              <a:t>、对服务器文档做小修改</a:t>
            </a:r>
            <a:endParaRPr lang="zh-CN" altLang="en-US" dirty="0"/>
          </a:p>
        </p:txBody>
      </p:sp>
      <p:sp>
        <p:nvSpPr>
          <p:cNvPr id="7" name="矩形 6"/>
          <p:cNvSpPr/>
          <p:nvPr/>
        </p:nvSpPr>
        <p:spPr>
          <a:xfrm>
            <a:off x="1212107" y="699694"/>
            <a:ext cx="9991699" cy="369332"/>
          </a:xfrm>
          <a:prstGeom prst="rect">
            <a:avLst/>
          </a:prstGeom>
        </p:spPr>
        <p:txBody>
          <a:bodyPr wrap="square">
            <a:spAutoFit/>
          </a:bodyPr>
          <a:lstStyle/>
          <a:p>
            <a:r>
              <a:rPr lang="en-US" altLang="zh-CN" dirty="0" smtClean="0"/>
              <a:t>1</a:t>
            </a:r>
            <a:r>
              <a:rPr lang="zh-CN" altLang="en-US" dirty="0" smtClean="0"/>
              <a:t>、选择服务器上需要修改的文档，单击右键，在弹出的菜单中选择“</a:t>
            </a:r>
            <a:r>
              <a:rPr lang="en-US" altLang="zh-CN" dirty="0" smtClean="0"/>
              <a:t>Edit</a:t>
            </a:r>
            <a:r>
              <a:rPr lang="zh-CN" altLang="en-US" dirty="0" smtClean="0"/>
              <a:t>”。</a:t>
            </a:r>
            <a:endParaRPr lang="zh-CN" altLang="en-US" dirty="0"/>
          </a:p>
        </p:txBody>
      </p:sp>
      <p:pic>
        <p:nvPicPr>
          <p:cNvPr id="2" name="图片 1"/>
          <p:cNvPicPr>
            <a:picLocks noChangeAspect="1"/>
          </p:cNvPicPr>
          <p:nvPr/>
        </p:nvPicPr>
        <p:blipFill>
          <a:blip r:embed="rId2"/>
          <a:stretch>
            <a:fillRect/>
          </a:stretch>
        </p:blipFill>
        <p:spPr>
          <a:xfrm>
            <a:off x="2290813" y="1706027"/>
            <a:ext cx="3028950" cy="4562475"/>
          </a:xfrm>
          <a:prstGeom prst="rect">
            <a:avLst/>
          </a:prstGeom>
        </p:spPr>
      </p:pic>
    </p:spTree>
    <p:extLst>
      <p:ext uri="{BB962C8B-B14F-4D97-AF65-F5344CB8AC3E}">
        <p14:creationId xmlns:p14="http://schemas.microsoft.com/office/powerpoint/2010/main" val="329895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21732" y="536066"/>
            <a:ext cx="9991699" cy="646331"/>
          </a:xfrm>
          <a:prstGeom prst="rect">
            <a:avLst/>
          </a:prstGeom>
        </p:spPr>
        <p:txBody>
          <a:bodyPr wrap="square">
            <a:spAutoFit/>
          </a:bodyPr>
          <a:lstStyle/>
          <a:p>
            <a:r>
              <a:rPr lang="en-US" altLang="zh-CN" dirty="0" smtClean="0"/>
              <a:t>1</a:t>
            </a:r>
            <a:r>
              <a:rPr lang="zh-CN" altLang="en-US" dirty="0" smtClean="0"/>
              <a:t>、文档修改完成后保存，关闭文档时会出现如下对话框，在</a:t>
            </a:r>
            <a:r>
              <a:rPr lang="en-US" altLang="zh-CN" dirty="0" smtClean="0"/>
              <a:t>Message</a:t>
            </a:r>
            <a:r>
              <a:rPr lang="zh-CN" altLang="en-US" dirty="0" smtClean="0"/>
              <a:t>中填写本次修改的主要内容，点击</a:t>
            </a:r>
            <a:r>
              <a:rPr lang="en-US" altLang="zh-CN" dirty="0" smtClean="0"/>
              <a:t>OK</a:t>
            </a:r>
            <a:r>
              <a:rPr lang="zh-CN" altLang="en-US" dirty="0" smtClean="0"/>
              <a:t>，提交成功。</a:t>
            </a:r>
            <a:endParaRPr lang="zh-CN" altLang="en-US" dirty="0"/>
          </a:p>
        </p:txBody>
      </p:sp>
      <p:pic>
        <p:nvPicPr>
          <p:cNvPr id="4" name="图片 3"/>
          <p:cNvPicPr>
            <a:picLocks noChangeAspect="1"/>
          </p:cNvPicPr>
          <p:nvPr/>
        </p:nvPicPr>
        <p:blipFill>
          <a:blip r:embed="rId2"/>
          <a:stretch>
            <a:fillRect/>
          </a:stretch>
        </p:blipFill>
        <p:spPr>
          <a:xfrm>
            <a:off x="1327664" y="1230522"/>
            <a:ext cx="6738308" cy="5511974"/>
          </a:xfrm>
          <a:prstGeom prst="rect">
            <a:avLst/>
          </a:prstGeom>
        </p:spPr>
      </p:pic>
    </p:spTree>
    <p:extLst>
      <p:ext uri="{BB962C8B-B14F-4D97-AF65-F5344CB8AC3E}">
        <p14:creationId xmlns:p14="http://schemas.microsoft.com/office/powerpoint/2010/main" val="286878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134754" y="132297"/>
            <a:ext cx="4934852"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r>
              <a:rPr lang="zh-CN" altLang="en-US" dirty="0" smtClean="0"/>
              <a:t>、查看文档修订</a:t>
            </a:r>
            <a:r>
              <a:rPr lang="zh-CN" altLang="en-US" dirty="0" smtClean="0">
                <a:solidFill>
                  <a:schemeClr val="bg1"/>
                </a:solidFill>
              </a:rPr>
              <a:t>记录，</a:t>
            </a:r>
            <a:r>
              <a:rPr lang="zh-CN" altLang="en-US" dirty="0">
                <a:solidFill>
                  <a:schemeClr val="bg1"/>
                </a:solidFill>
              </a:rPr>
              <a:t>查找历史</a:t>
            </a:r>
            <a:r>
              <a:rPr lang="zh-CN" altLang="en-US" dirty="0" smtClean="0">
                <a:solidFill>
                  <a:schemeClr val="bg1"/>
                </a:solidFill>
              </a:rPr>
              <a:t>版本</a:t>
            </a:r>
            <a:endParaRPr lang="en-US" altLang="zh-CN" dirty="0">
              <a:solidFill>
                <a:schemeClr val="bg1"/>
              </a:solidFill>
            </a:endParaRPr>
          </a:p>
        </p:txBody>
      </p:sp>
      <p:sp>
        <p:nvSpPr>
          <p:cNvPr id="7" name="矩形 6"/>
          <p:cNvSpPr/>
          <p:nvPr/>
        </p:nvSpPr>
        <p:spPr>
          <a:xfrm>
            <a:off x="1212107" y="699694"/>
            <a:ext cx="9991699" cy="923330"/>
          </a:xfrm>
          <a:prstGeom prst="rect">
            <a:avLst/>
          </a:prstGeom>
        </p:spPr>
        <p:txBody>
          <a:bodyPr wrap="square">
            <a:spAutoFit/>
          </a:bodyPr>
          <a:lstStyle/>
          <a:p>
            <a:r>
              <a:rPr lang="en-US" altLang="zh-CN" dirty="0" smtClean="0"/>
              <a:t>1</a:t>
            </a:r>
            <a:r>
              <a:rPr lang="zh-CN" altLang="en-US" dirty="0" smtClean="0"/>
              <a:t>、选择服务器上需要查看的文件夹</a:t>
            </a:r>
            <a:r>
              <a:rPr lang="en-US" altLang="zh-CN" dirty="0" smtClean="0"/>
              <a:t>/</a:t>
            </a:r>
            <a:r>
              <a:rPr lang="zh-CN" altLang="en-US" dirty="0" smtClean="0"/>
              <a:t>文档，单击右键，在弹出的菜单中选择“</a:t>
            </a:r>
            <a:r>
              <a:rPr lang="en-US" altLang="zh-CN" dirty="0" smtClean="0"/>
              <a:t>Show log</a:t>
            </a:r>
            <a:r>
              <a:rPr lang="zh-CN" altLang="en-US" dirty="0" smtClean="0"/>
              <a:t>”，弹出如右图所示的对话框，即该</a:t>
            </a:r>
            <a:r>
              <a:rPr lang="zh-CN" altLang="en-US" dirty="0"/>
              <a:t>文件夹</a:t>
            </a:r>
            <a:r>
              <a:rPr lang="en-US" altLang="zh-CN" dirty="0"/>
              <a:t>/</a:t>
            </a:r>
            <a:r>
              <a:rPr lang="zh-CN" altLang="en-US" dirty="0" smtClean="0"/>
              <a:t>文档的修订操作日志，选中某个历史操作会在下框中显示当时</a:t>
            </a:r>
            <a:r>
              <a:rPr lang="en-US" altLang="zh-CN" dirty="0" smtClean="0"/>
              <a:t>Message</a:t>
            </a:r>
            <a:r>
              <a:rPr lang="zh-CN" altLang="en-US" dirty="0" smtClean="0"/>
              <a:t>中记录的内容，以及该历史版本。</a:t>
            </a:r>
            <a:endParaRPr lang="zh-CN" altLang="en-US" dirty="0"/>
          </a:p>
        </p:txBody>
      </p:sp>
      <p:pic>
        <p:nvPicPr>
          <p:cNvPr id="5" name="图片 4"/>
          <p:cNvPicPr>
            <a:picLocks noChangeAspect="1"/>
          </p:cNvPicPr>
          <p:nvPr/>
        </p:nvPicPr>
        <p:blipFill>
          <a:blip r:embed="rId2"/>
          <a:stretch>
            <a:fillRect/>
          </a:stretch>
        </p:blipFill>
        <p:spPr>
          <a:xfrm>
            <a:off x="5974279" y="1896078"/>
            <a:ext cx="5466346" cy="4745254"/>
          </a:xfrm>
          <a:prstGeom prst="rect">
            <a:avLst/>
          </a:prstGeom>
        </p:spPr>
      </p:pic>
      <p:pic>
        <p:nvPicPr>
          <p:cNvPr id="4" name="图片 3"/>
          <p:cNvPicPr>
            <a:picLocks noChangeAspect="1"/>
          </p:cNvPicPr>
          <p:nvPr/>
        </p:nvPicPr>
        <p:blipFill>
          <a:blip r:embed="rId3"/>
          <a:stretch>
            <a:fillRect/>
          </a:stretch>
        </p:blipFill>
        <p:spPr>
          <a:xfrm>
            <a:off x="2050181" y="2050282"/>
            <a:ext cx="3019425" cy="4591050"/>
          </a:xfrm>
          <a:prstGeom prst="rect">
            <a:avLst/>
          </a:prstGeom>
        </p:spPr>
      </p:pic>
    </p:spTree>
    <p:extLst>
      <p:ext uri="{BB962C8B-B14F-4D97-AF65-F5344CB8AC3E}">
        <p14:creationId xmlns:p14="http://schemas.microsoft.com/office/powerpoint/2010/main" val="179947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69848" y="32245"/>
            <a:ext cx="10058400" cy="1151662"/>
          </a:xfrm>
        </p:spPr>
        <p:txBody>
          <a:bodyPr/>
          <a:lstStyle/>
          <a:p>
            <a:r>
              <a:rPr lang="zh-CN" altLang="en-US" dirty="0" smtClean="0"/>
              <a:t>目录</a:t>
            </a:r>
            <a:endParaRPr lang="zh-CN" altLang="en-US" dirty="0"/>
          </a:p>
        </p:txBody>
      </p:sp>
      <p:sp>
        <p:nvSpPr>
          <p:cNvPr id="5" name="内容占位符 4"/>
          <p:cNvSpPr>
            <a:spLocks noGrp="1"/>
          </p:cNvSpPr>
          <p:nvPr>
            <p:ph idx="1"/>
          </p:nvPr>
        </p:nvSpPr>
        <p:spPr>
          <a:xfrm>
            <a:off x="1069848" y="1010651"/>
            <a:ext cx="10058400" cy="5553777"/>
          </a:xfrm>
        </p:spPr>
        <p:txBody>
          <a:bodyPr>
            <a:normAutofit fontScale="77500" lnSpcReduction="20000"/>
          </a:bodyPr>
          <a:lstStyle/>
          <a:p>
            <a:pPr>
              <a:lnSpc>
                <a:spcPct val="150000"/>
              </a:lnSpc>
            </a:pPr>
            <a:r>
              <a:rPr lang="zh-CN" altLang="en-US" dirty="0" smtClean="0"/>
              <a:t>场景</a:t>
            </a:r>
            <a:r>
              <a:rPr lang="zh-CN" altLang="en-US" dirty="0"/>
              <a:t>一</a:t>
            </a:r>
            <a:r>
              <a:rPr lang="zh-CN" altLang="en-US" dirty="0" smtClean="0"/>
              <a:t>：只是浏览，偶尔对服务器文件做小修改</a:t>
            </a:r>
            <a:endParaRPr lang="en-US" altLang="zh-CN" dirty="0" smtClean="0"/>
          </a:p>
          <a:p>
            <a:pPr lvl="1">
              <a:lnSpc>
                <a:spcPct val="150000"/>
              </a:lnSpc>
            </a:pPr>
            <a:r>
              <a:rPr lang="en-US" altLang="zh-CN" dirty="0"/>
              <a:t>1</a:t>
            </a:r>
            <a:r>
              <a:rPr lang="zh-CN" altLang="en-US" dirty="0" smtClean="0"/>
              <a:t>、安装与登录</a:t>
            </a:r>
            <a:endParaRPr lang="en-US" altLang="zh-CN" dirty="0" smtClean="0"/>
          </a:p>
          <a:p>
            <a:pPr lvl="1">
              <a:lnSpc>
                <a:spcPct val="150000"/>
              </a:lnSpc>
            </a:pPr>
            <a:r>
              <a:rPr lang="en-US" altLang="zh-CN" dirty="0"/>
              <a:t>2</a:t>
            </a:r>
            <a:r>
              <a:rPr lang="zh-CN" altLang="en-US" dirty="0" smtClean="0"/>
              <a:t>、</a:t>
            </a:r>
            <a:r>
              <a:rPr lang="zh-CN" altLang="en-US" dirty="0"/>
              <a:t>对服务器文件做小</a:t>
            </a:r>
            <a:r>
              <a:rPr lang="zh-CN" altLang="en-US" dirty="0" smtClean="0"/>
              <a:t>修改</a:t>
            </a:r>
            <a:endParaRPr lang="en-US" altLang="zh-CN" dirty="0" smtClean="0"/>
          </a:p>
          <a:p>
            <a:pPr lvl="1">
              <a:lnSpc>
                <a:spcPct val="150000"/>
              </a:lnSpc>
            </a:pPr>
            <a:r>
              <a:rPr lang="en-US" altLang="zh-CN" dirty="0" smtClean="0"/>
              <a:t>3</a:t>
            </a:r>
            <a:r>
              <a:rPr lang="zh-CN" altLang="en-US" dirty="0" smtClean="0"/>
              <a:t>、查看文档修改记录，</a:t>
            </a:r>
            <a:r>
              <a:rPr lang="zh-CN" altLang="en-US" dirty="0"/>
              <a:t>查找历史</a:t>
            </a:r>
            <a:r>
              <a:rPr lang="zh-CN" altLang="en-US" dirty="0" smtClean="0"/>
              <a:t>版本</a:t>
            </a:r>
            <a:endParaRPr lang="en-US" altLang="zh-CN" dirty="0" smtClean="0"/>
          </a:p>
          <a:p>
            <a:pPr>
              <a:lnSpc>
                <a:spcPct val="150000"/>
              </a:lnSpc>
            </a:pPr>
            <a:r>
              <a:rPr lang="zh-CN" altLang="en-US" dirty="0" smtClean="0">
                <a:solidFill>
                  <a:srgbClr val="C00000"/>
                </a:solidFill>
              </a:rPr>
              <a:t>场景</a:t>
            </a:r>
            <a:r>
              <a:rPr lang="zh-CN" altLang="en-US" dirty="0">
                <a:solidFill>
                  <a:srgbClr val="C00000"/>
                </a:solidFill>
              </a:rPr>
              <a:t>二</a:t>
            </a:r>
            <a:r>
              <a:rPr lang="zh-CN" altLang="en-US" dirty="0" smtClean="0">
                <a:solidFill>
                  <a:srgbClr val="C00000"/>
                </a:solidFill>
              </a:rPr>
              <a:t>：给服务器文档做备份，经常需要向服务器提交文档并做修改</a:t>
            </a:r>
            <a:endParaRPr lang="en-US" altLang="zh-CN" dirty="0" smtClean="0">
              <a:solidFill>
                <a:srgbClr val="C00000"/>
              </a:solidFill>
            </a:endParaRPr>
          </a:p>
          <a:p>
            <a:pPr lvl="1">
              <a:lnSpc>
                <a:spcPct val="150000"/>
              </a:lnSpc>
            </a:pPr>
            <a:r>
              <a:rPr lang="en-US" altLang="zh-CN" dirty="0" smtClean="0">
                <a:solidFill>
                  <a:srgbClr val="C00000"/>
                </a:solidFill>
              </a:rPr>
              <a:t>4</a:t>
            </a:r>
            <a:r>
              <a:rPr lang="zh-CN" altLang="en-US" dirty="0" smtClean="0">
                <a:solidFill>
                  <a:srgbClr val="C00000"/>
                </a:solidFill>
              </a:rPr>
              <a:t>、下载</a:t>
            </a:r>
            <a:r>
              <a:rPr lang="en-US" altLang="zh-CN" dirty="0" smtClean="0">
                <a:solidFill>
                  <a:srgbClr val="C00000"/>
                </a:solidFill>
              </a:rPr>
              <a:t>SVN</a:t>
            </a:r>
            <a:r>
              <a:rPr lang="zh-CN" altLang="en-US" dirty="0" smtClean="0">
                <a:solidFill>
                  <a:srgbClr val="C00000"/>
                </a:solidFill>
              </a:rPr>
              <a:t>文件到本地</a:t>
            </a:r>
            <a:endParaRPr lang="en-US" altLang="zh-CN" dirty="0" smtClean="0">
              <a:solidFill>
                <a:srgbClr val="C00000"/>
              </a:solidFill>
            </a:endParaRPr>
          </a:p>
          <a:p>
            <a:pPr lvl="2">
              <a:lnSpc>
                <a:spcPct val="150000"/>
              </a:lnSpc>
            </a:pPr>
            <a:r>
              <a:rPr lang="zh-CN" altLang="en-US" dirty="0" smtClean="0">
                <a:solidFill>
                  <a:srgbClr val="C00000"/>
                </a:solidFill>
              </a:rPr>
              <a:t>下载</a:t>
            </a:r>
            <a:r>
              <a:rPr lang="en-US" altLang="zh-CN" dirty="0" smtClean="0">
                <a:solidFill>
                  <a:srgbClr val="C00000"/>
                </a:solidFill>
              </a:rPr>
              <a:t>SVN</a:t>
            </a:r>
            <a:r>
              <a:rPr lang="zh-CN" altLang="en-US" dirty="0" smtClean="0">
                <a:solidFill>
                  <a:srgbClr val="C00000"/>
                </a:solidFill>
              </a:rPr>
              <a:t>文件到本地</a:t>
            </a:r>
            <a:endParaRPr lang="en-US" altLang="zh-CN" dirty="0" smtClean="0">
              <a:solidFill>
                <a:srgbClr val="C00000"/>
              </a:solidFill>
            </a:endParaRPr>
          </a:p>
          <a:p>
            <a:pPr lvl="2">
              <a:lnSpc>
                <a:spcPct val="150000"/>
              </a:lnSpc>
            </a:pPr>
            <a:r>
              <a:rPr lang="en-US" altLang="zh-CN" dirty="0" smtClean="0">
                <a:solidFill>
                  <a:srgbClr val="C00000"/>
                </a:solidFill>
              </a:rPr>
              <a:t>SVN</a:t>
            </a:r>
            <a:r>
              <a:rPr lang="zh-CN" altLang="en-US" dirty="0" smtClean="0">
                <a:solidFill>
                  <a:srgbClr val="C00000"/>
                </a:solidFill>
              </a:rPr>
              <a:t>本地文件夹图标示例</a:t>
            </a:r>
            <a:endParaRPr lang="en-US" altLang="zh-CN" dirty="0" smtClean="0">
              <a:solidFill>
                <a:srgbClr val="C00000"/>
              </a:solidFill>
            </a:endParaRPr>
          </a:p>
          <a:p>
            <a:pPr lvl="2">
              <a:lnSpc>
                <a:spcPct val="150000"/>
              </a:lnSpc>
            </a:pPr>
            <a:r>
              <a:rPr lang="zh-CN" altLang="en-US" dirty="0" smtClean="0">
                <a:solidFill>
                  <a:srgbClr val="C00000"/>
                </a:solidFill>
              </a:rPr>
              <a:t>如何解决</a:t>
            </a:r>
            <a:r>
              <a:rPr lang="en-US" altLang="zh-CN" dirty="0" smtClean="0">
                <a:solidFill>
                  <a:srgbClr val="C00000"/>
                </a:solidFill>
              </a:rPr>
              <a:t>SVN</a:t>
            </a:r>
            <a:r>
              <a:rPr lang="zh-CN" altLang="en-US" dirty="0">
                <a:solidFill>
                  <a:srgbClr val="C00000"/>
                </a:solidFill>
              </a:rPr>
              <a:t>本地文件夹</a:t>
            </a:r>
            <a:r>
              <a:rPr lang="zh-CN" altLang="en-US" dirty="0" smtClean="0">
                <a:solidFill>
                  <a:srgbClr val="C00000"/>
                </a:solidFill>
              </a:rPr>
              <a:t>图标不显示问题</a:t>
            </a:r>
            <a:endParaRPr lang="en-US" altLang="zh-CN" dirty="0" smtClean="0">
              <a:solidFill>
                <a:srgbClr val="C00000"/>
              </a:solidFill>
            </a:endParaRPr>
          </a:p>
          <a:p>
            <a:pPr lvl="1">
              <a:lnSpc>
                <a:spcPct val="150000"/>
              </a:lnSpc>
            </a:pPr>
            <a:r>
              <a:rPr lang="en-US" altLang="zh-CN" dirty="0" smtClean="0">
                <a:solidFill>
                  <a:srgbClr val="C00000"/>
                </a:solidFill>
              </a:rPr>
              <a:t>5</a:t>
            </a:r>
            <a:r>
              <a:rPr lang="zh-CN" altLang="en-US" dirty="0" smtClean="0">
                <a:solidFill>
                  <a:srgbClr val="C00000"/>
                </a:solidFill>
              </a:rPr>
              <a:t>、修改</a:t>
            </a:r>
            <a:r>
              <a:rPr lang="en-US" altLang="zh-CN" dirty="0" smtClean="0">
                <a:solidFill>
                  <a:srgbClr val="C00000"/>
                </a:solidFill>
              </a:rPr>
              <a:t>SVN</a:t>
            </a:r>
            <a:r>
              <a:rPr lang="zh-CN" altLang="en-US" dirty="0" smtClean="0">
                <a:solidFill>
                  <a:srgbClr val="C00000"/>
                </a:solidFill>
              </a:rPr>
              <a:t>文件</a:t>
            </a:r>
            <a:endParaRPr lang="en-US" altLang="zh-CN" dirty="0" smtClean="0">
              <a:solidFill>
                <a:srgbClr val="C00000"/>
              </a:solidFill>
            </a:endParaRPr>
          </a:p>
          <a:p>
            <a:pPr lvl="2">
              <a:lnSpc>
                <a:spcPct val="150000"/>
              </a:lnSpc>
            </a:pPr>
            <a:r>
              <a:rPr lang="zh-CN" altLang="en-US" dirty="0" smtClean="0">
                <a:solidFill>
                  <a:srgbClr val="C00000"/>
                </a:solidFill>
              </a:rPr>
              <a:t>修改</a:t>
            </a:r>
            <a:r>
              <a:rPr lang="en-US" altLang="zh-CN" dirty="0" smtClean="0">
                <a:solidFill>
                  <a:srgbClr val="C00000"/>
                </a:solidFill>
              </a:rPr>
              <a:t>SVN</a:t>
            </a:r>
            <a:r>
              <a:rPr lang="zh-CN" altLang="en-US" dirty="0" smtClean="0">
                <a:solidFill>
                  <a:srgbClr val="C00000"/>
                </a:solidFill>
              </a:rPr>
              <a:t>文件</a:t>
            </a:r>
            <a:endParaRPr lang="en-US" altLang="zh-CN" dirty="0" smtClean="0">
              <a:solidFill>
                <a:srgbClr val="C00000"/>
              </a:solidFill>
            </a:endParaRPr>
          </a:p>
          <a:p>
            <a:pPr lvl="2">
              <a:lnSpc>
                <a:spcPct val="150000"/>
              </a:lnSpc>
            </a:pPr>
            <a:r>
              <a:rPr lang="zh-CN" altLang="en-US" dirty="0" smtClean="0">
                <a:solidFill>
                  <a:srgbClr val="C00000"/>
                </a:solidFill>
              </a:rPr>
              <a:t>如何避免同时修改</a:t>
            </a:r>
            <a:endParaRPr lang="en-US" altLang="zh-CN" dirty="0" smtClean="0">
              <a:solidFill>
                <a:srgbClr val="C00000"/>
              </a:solidFill>
            </a:endParaRPr>
          </a:p>
          <a:p>
            <a:pPr lvl="2">
              <a:lnSpc>
                <a:spcPct val="150000"/>
              </a:lnSpc>
            </a:pPr>
            <a:r>
              <a:rPr lang="zh-CN" altLang="en-US" dirty="0" smtClean="0">
                <a:solidFill>
                  <a:srgbClr val="C00000"/>
                </a:solidFill>
              </a:rPr>
              <a:t>如何解决修改提交冲突</a:t>
            </a:r>
            <a:endParaRPr lang="en-US" altLang="zh-CN" dirty="0" smtClean="0">
              <a:solidFill>
                <a:srgbClr val="C00000"/>
              </a:solidFill>
            </a:endParaRPr>
          </a:p>
          <a:p>
            <a:pPr>
              <a:lnSpc>
                <a:spcPct val="150000"/>
              </a:lnSpc>
            </a:pPr>
            <a:r>
              <a:rPr lang="zh-CN" altLang="en-US" dirty="0" smtClean="0"/>
              <a:t>场景三：配置管理员对版本做基线标识，或给代码拉分支</a:t>
            </a:r>
            <a:endParaRPr lang="en-US" altLang="zh-CN" dirty="0" smtClean="0"/>
          </a:p>
          <a:p>
            <a:pPr lvl="1">
              <a:lnSpc>
                <a:spcPct val="150000"/>
              </a:lnSpc>
            </a:pPr>
            <a:r>
              <a:rPr lang="en-US" altLang="zh-CN" dirty="0" smtClean="0"/>
              <a:t>6</a:t>
            </a:r>
            <a:r>
              <a:rPr lang="zh-CN" altLang="en-US" dirty="0" smtClean="0"/>
              <a:t>、如何给代码拉分支、打基线（配置管理员）</a:t>
            </a:r>
            <a:endParaRPr lang="en-US" altLang="zh-CN" dirty="0" smtClean="0"/>
          </a:p>
        </p:txBody>
      </p:sp>
    </p:spTree>
    <p:extLst>
      <p:ext uri="{BB962C8B-B14F-4D97-AF65-F5344CB8AC3E}">
        <p14:creationId xmlns:p14="http://schemas.microsoft.com/office/powerpoint/2010/main" val="372632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85537" y="617069"/>
            <a:ext cx="10163175" cy="6143625"/>
          </a:xfrm>
          <a:prstGeom prst="rect">
            <a:avLst/>
          </a:prstGeom>
        </p:spPr>
      </p:pic>
      <p:sp>
        <p:nvSpPr>
          <p:cNvPr id="3" name="流程图: 终止 2"/>
          <p:cNvSpPr/>
          <p:nvPr/>
        </p:nvSpPr>
        <p:spPr>
          <a:xfrm>
            <a:off x="173256" y="58804"/>
            <a:ext cx="3830854"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r>
              <a:rPr lang="zh-CN" altLang="en-US" dirty="0" smtClean="0"/>
              <a:t>、下载</a:t>
            </a:r>
            <a:r>
              <a:rPr lang="en-US" altLang="zh-CN" dirty="0" smtClean="0"/>
              <a:t>SVN</a:t>
            </a:r>
            <a:r>
              <a:rPr lang="zh-CN" altLang="en-US" dirty="0" smtClean="0"/>
              <a:t>文件到本地</a:t>
            </a:r>
            <a:endParaRPr lang="zh-CN" altLang="en-US" dirty="0"/>
          </a:p>
        </p:txBody>
      </p:sp>
    </p:spTree>
    <p:extLst>
      <p:ext uri="{BB962C8B-B14F-4D97-AF65-F5344CB8AC3E}">
        <p14:creationId xmlns:p14="http://schemas.microsoft.com/office/powerpoint/2010/main" val="2658326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头类型">
  <a:themeElements>
    <a:clrScheme name="木头类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头类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头类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木头类型</Template>
  <TotalTime>730</TotalTime>
  <Words>1004</Words>
  <Application>Microsoft Office PowerPoint</Application>
  <PresentationFormat>宽屏</PresentationFormat>
  <Paragraphs>92</Paragraphs>
  <Slides>36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36</vt:i4>
      </vt:variant>
    </vt:vector>
  </HeadingPairs>
  <TitlesOfParts>
    <vt:vector size="42" baseType="lpstr">
      <vt:lpstr>PingFang SC</vt:lpstr>
      <vt:lpstr>方正姚体</vt:lpstr>
      <vt:lpstr>Rockwell</vt:lpstr>
      <vt:lpstr>Rockwell Condensed</vt:lpstr>
      <vt:lpstr>Wingdings</vt:lpstr>
      <vt:lpstr>木头类型</vt:lpstr>
      <vt:lpstr>SVN操作指导</vt:lpstr>
      <vt:lpstr>目录</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zhulijia</dc:creator>
  <cp:lastModifiedBy>zhulijia</cp:lastModifiedBy>
  <cp:revision>41</cp:revision>
  <dcterms:created xsi:type="dcterms:W3CDTF">2018-05-28T09:27:29Z</dcterms:created>
  <dcterms:modified xsi:type="dcterms:W3CDTF">2018-12-27T07:44:07Z</dcterms:modified>
</cp:coreProperties>
</file>