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7" r:id="rId4"/>
    <p:sldId id="258" r:id="rId5"/>
    <p:sldId id="259" r:id="rId6"/>
    <p:sldId id="283" r:id="rId7"/>
    <p:sldId id="295" r:id="rId8"/>
    <p:sldId id="296" r:id="rId9"/>
    <p:sldId id="308" r:id="rId10"/>
    <p:sldId id="309" r:id="rId11"/>
    <p:sldId id="310" r:id="rId12"/>
    <p:sldId id="311" r:id="rId13"/>
    <p:sldId id="269" r:id="rId14"/>
    <p:sldId id="271" r:id="rId15"/>
    <p:sldId id="272" r:id="rId16"/>
    <p:sldId id="276" r:id="rId17"/>
    <p:sldId id="274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microsoft.com/office/2007/relationships/media" Target="../media/media10.mp4"/><Relationship Id="rId1" Type="http://schemas.openxmlformats.org/officeDocument/2006/relationships/video" Target="../media/media10.mp4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microsoft.com/office/2007/relationships/media" Target="../media/media11.mp4"/><Relationship Id="rId1" Type="http://schemas.openxmlformats.org/officeDocument/2006/relationships/video" Target="../media/media11.mp4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microsoft.com/office/2007/relationships/media" Target="../media/media12.mp4"/><Relationship Id="rId1" Type="http://schemas.openxmlformats.org/officeDocument/2006/relationships/video" Target="../media/media12.mp4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microsoft.com/office/2007/relationships/media" Target="../media/media13.mp4"/><Relationship Id="rId1" Type="http://schemas.openxmlformats.org/officeDocument/2006/relationships/video" Target="../media/media13.mp4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microsoft.com/office/2007/relationships/media" Target="../media/media14.mp4"/><Relationship Id="rId1" Type="http://schemas.openxmlformats.org/officeDocument/2006/relationships/video" Target="../media/media14.mp4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media" Target="../media/media15.mp4"/><Relationship Id="rId1" Type="http://schemas.openxmlformats.org/officeDocument/2006/relationships/video" Target="../media/media15.mp4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media" Target="../media/media16.mp4"/><Relationship Id="rId1" Type="http://schemas.openxmlformats.org/officeDocument/2006/relationships/video" Target="../media/media16.mp4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../media/media17.mp4"/><Relationship Id="rId1" Type="http://schemas.openxmlformats.org/officeDocument/2006/relationships/video" Target="../media/media17.mp4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microsoft.com/office/2007/relationships/media" Target="../media/media5.mp4"/><Relationship Id="rId1" Type="http://schemas.openxmlformats.org/officeDocument/2006/relationships/video" Target="../media/media5.mp4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microsoft.com/office/2007/relationships/media" Target="../media/media6.mp4"/><Relationship Id="rId1" Type="http://schemas.openxmlformats.org/officeDocument/2006/relationships/video" Target="../media/media6.mp4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../media/media7.mp4"/><Relationship Id="rId1" Type="http://schemas.openxmlformats.org/officeDocument/2006/relationships/video" Target="../media/media7.mp4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microsoft.com/office/2007/relationships/media" Target="../media/media8.mp4"/><Relationship Id="rId1" Type="http://schemas.openxmlformats.org/officeDocument/2006/relationships/video" Target="../media/media8.mp4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microsoft.com/office/2007/relationships/media" Target="../media/media9.mp4"/><Relationship Id="rId1" Type="http://schemas.openxmlformats.org/officeDocument/2006/relationships/video" Target="../media/media9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168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一、Chen_2015_ApJL_808_L24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90295"/>
            <a:ext cx="10515600" cy="93027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>
                <a:sym typeface="+mn-ea"/>
              </a:rPr>
              <a:t>2014年10月24日21UT HMI观测的12192活动区矢量磁图（Chen_2015_ApJL_808_L24）</a:t>
            </a:r>
            <a:endParaRPr lang="zh-CN" altLang="en-US">
              <a:sym typeface="+mn-ea"/>
            </a:endParaRPr>
          </a:p>
        </p:txBody>
      </p:sp>
      <p:pic>
        <p:nvPicPr>
          <p:cNvPr id="4" name="f1 2014年10月24日21UT HMI观测的12192（Chen_2015_ApJL_808_L24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56385" y="2133600"/>
            <a:ext cx="7212330" cy="388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2014年10月24日AIA304 Å观测的12192活动区(Li, 2015, ApJL，814，L13)</a:t>
            </a:r>
            <a:endParaRPr lang="zh-CN" altLang="en-US"/>
          </a:p>
        </p:txBody>
      </p:sp>
      <p:pic>
        <p:nvPicPr>
          <p:cNvPr id="6" name="f3b 2014年10月24日AIA304 Å观测的12192活动区(Li, 2015, ApJL，814，L13)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784719" y="1825625"/>
            <a:ext cx="4622561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2014年10月24日AIA171 Å观测的12192活动区(Li, 2015, ApJL，814，L13)</a:t>
            </a:r>
            <a:endParaRPr lang="zh-CN" altLang="en-US"/>
          </a:p>
        </p:txBody>
      </p:sp>
      <p:pic>
        <p:nvPicPr>
          <p:cNvPr id="5" name="f4 2014年10月24日AIA171 Å观测的12192活动区(Li, 2015, ApJL，814，L13)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553716" y="1825625"/>
            <a:ext cx="1084568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四、</a:t>
            </a:r>
            <a:r>
              <a:rPr lang="en-US" altLang="zh-CN">
                <a:sym typeface="+mn-ea"/>
              </a:rPr>
              <a:t>Jiang, 2016 , APJ, , 828, 62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85595"/>
            <a:ext cx="10515600" cy="847090"/>
          </a:xfrm>
        </p:spPr>
        <p:txBody>
          <a:bodyPr>
            <a:normAutofit lnSpcReduction="20000"/>
          </a:bodyPr>
          <a:p>
            <a:r>
              <a:rPr lang="en-US" altLang="zh-CN">
                <a:sym typeface="+mn-ea"/>
              </a:rPr>
              <a:t>2014年10月24日HMI观测的NOAA12192活动区(Jiang, 2016 , APJ, , 828, 62)</a:t>
            </a:r>
            <a:endParaRPr lang="en-US" altLang="zh-CN">
              <a:sym typeface="+mn-ea"/>
            </a:endParaRPr>
          </a:p>
        </p:txBody>
      </p:sp>
      <p:pic>
        <p:nvPicPr>
          <p:cNvPr id="5" name="f3 2014年10月24日HMI观测的NOAA12192活动区(Jiang, 2016 , APJ, , 828, 62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626995" y="1585595"/>
            <a:ext cx="6686550" cy="573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</a:t>
            </a:r>
            <a:r>
              <a:rPr lang="zh-CN" altLang="en-US">
                <a:sym typeface="+mn-ea"/>
              </a:rPr>
              <a:t> Panesar_2016 , APJL, 822, L23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9765030" cy="720725"/>
          </a:xfrm>
        </p:spPr>
        <p:txBody>
          <a:bodyPr>
            <a:normAutofit fontScale="80000"/>
          </a:bodyPr>
          <a:p>
            <a:r>
              <a:rPr lang="zh-CN" altLang="en-US"/>
              <a:t>2014年10月22日AIA193Å观测的12192活动区Jet(Panesar_2016 , APJL, 822, L23)</a:t>
            </a:r>
            <a:endParaRPr lang="zh-CN" altLang="en-US"/>
          </a:p>
        </p:txBody>
      </p:sp>
      <p:pic>
        <p:nvPicPr>
          <p:cNvPr id="4" name="f1a 2014年10月22日AIA193Å观测的12192活动区Jet(Panesar_2016 , APJL, 822, L23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64205" y="1292860"/>
            <a:ext cx="714375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58215"/>
          </a:xfrm>
        </p:spPr>
        <p:txBody>
          <a:bodyPr/>
          <a:p>
            <a:r>
              <a:rPr lang="zh-CN" altLang="en-US"/>
              <a:t>2014年10月2</a:t>
            </a:r>
            <a:r>
              <a:rPr lang="en-US" altLang="zh-CN"/>
              <a:t>4</a:t>
            </a:r>
            <a:r>
              <a:rPr lang="zh-CN" altLang="en-US"/>
              <a:t>日AIA193Å观测的12192活动区Jet(Panesar_2016 , APJL, 822, L23)</a:t>
            </a:r>
            <a:endParaRPr lang="zh-CN" altLang="en-US"/>
          </a:p>
        </p:txBody>
      </p:sp>
      <p:pic>
        <p:nvPicPr>
          <p:cNvPr id="5" name="f1b 2014年10月24日AIA193Å观测的12192活动区Jet(Panesar_2016 , APJL, 822, L23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24125" y="333375"/>
            <a:ext cx="714375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838200" y="1825625"/>
            <a:ext cx="10515600" cy="1375410"/>
          </a:xfrm>
        </p:spPr>
        <p:txBody>
          <a:bodyPr/>
          <a:p>
            <a:pPr marL="0" indent="0">
              <a:buNone/>
            </a:pPr>
            <a:r>
              <a:rPr lang="zh-CN" altLang="en-US"/>
              <a:t>2014年10月2</a:t>
            </a:r>
            <a:r>
              <a:rPr lang="en-US" altLang="zh-CN"/>
              <a:t>4</a:t>
            </a:r>
            <a:r>
              <a:rPr lang="zh-CN" altLang="en-US"/>
              <a:t>日AIA193Å观测的12192活动区Jet(Panesar_2016 , APJL, 822, L23)</a:t>
            </a:r>
            <a:endParaRPr lang="zh-CN" altLang="en-US"/>
          </a:p>
        </p:txBody>
      </p:sp>
      <p:pic>
        <p:nvPicPr>
          <p:cNvPr id="5" name="f1c 2014年10月24日AIA193Å观测的12192活动区Jet(Panesar_2016 , APJL, 822, L23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524125" y="333375"/>
            <a:ext cx="7143750" cy="619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1155"/>
            <a:ext cx="10515600" cy="1325563"/>
          </a:xfrm>
        </p:spPr>
        <p:txBody>
          <a:bodyPr>
            <a:normAutofit fontScale="90000"/>
          </a:bodyPr>
          <a:p>
            <a:r>
              <a:rPr lang="zh-CN" altLang="en-US"/>
              <a:t>2014年10月24日LASCO C2观测的CME(Panesar_2016 , APJL, 822, L23)</a:t>
            </a:r>
            <a:endParaRPr lang="zh-CN" altLang="en-US"/>
          </a:p>
        </p:txBody>
      </p:sp>
      <p:pic>
        <p:nvPicPr>
          <p:cNvPr id="5" name="f2 2014年10月24日LASCO C2观测的CME(Panesar_2016 , APJL, 822, L23)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内容占位符 6"/>
          <p:cNvSpPr/>
          <p:nvPr>
            <p:ph idx="1"/>
          </p:nvPr>
        </p:nvSpPr>
        <p:spPr>
          <a:xfrm>
            <a:off x="838200" y="1825625"/>
            <a:ext cx="10515600" cy="1124585"/>
          </a:xfrm>
        </p:spPr>
        <p:txBody>
          <a:bodyPr/>
          <a:p>
            <a:r>
              <a:rPr lang="zh-CN" altLang="en-US">
                <a:sym typeface="+mn-ea"/>
              </a:rPr>
              <a:t>2014年10月24日AIA 304 Å观测的12192活动区(Panesar_2016 , APJL, 822, L23)</a:t>
            </a:r>
            <a:endParaRPr lang="zh-CN" altLang="en-US">
              <a:sym typeface="+mn-ea"/>
            </a:endParaRPr>
          </a:p>
        </p:txBody>
      </p:sp>
      <p:pic>
        <p:nvPicPr>
          <p:cNvPr id="4" name="f3 2014年10月24日AIA 304 Å观测的12192活动区(Panesar_2016 , APJL, 822, L23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738245" y="0"/>
            <a:ext cx="471487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77035" y="552450"/>
            <a:ext cx="9144000" cy="918210"/>
          </a:xfrm>
        </p:spPr>
        <p:txBody>
          <a:bodyPr/>
          <a:p>
            <a:r>
              <a:rPr lang="zh-CN" altLang="en-US"/>
              <a:t>2014年10月24日AIA304、</a:t>
            </a:r>
            <a:r>
              <a:rPr lang="en-US" altLang="zh-CN"/>
              <a:t>94</a:t>
            </a:r>
            <a:r>
              <a:rPr lang="zh-CN" altLang="en-US"/>
              <a:t>A观测的12192（Chen_2015_ApJL_808_L24）</a:t>
            </a:r>
            <a:endParaRPr lang="zh-CN" altLang="en-US"/>
          </a:p>
        </p:txBody>
      </p:sp>
      <p:pic>
        <p:nvPicPr>
          <p:cNvPr id="5" name="f2a 2014年10月24日AIA304A观测的12192（Chen_2015_ApJL_808_L24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77035" y="1986280"/>
            <a:ext cx="8237220" cy="4777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6680" y="589915"/>
            <a:ext cx="9144000" cy="917575"/>
          </a:xfrm>
        </p:spPr>
        <p:txBody>
          <a:bodyPr>
            <a:normAutofit lnSpcReduction="10000"/>
          </a:bodyPr>
          <a:p>
            <a:r>
              <a:rPr lang="zh-CN" altLang="en-US">
                <a:sym typeface="+mn-ea"/>
              </a:rPr>
              <a:t>2014年10月24日AIA304、</a:t>
            </a:r>
            <a:r>
              <a:rPr lang="en-US" altLang="zh-CN">
                <a:sym typeface="+mn-ea"/>
              </a:rPr>
              <a:t>94</a:t>
            </a:r>
            <a:r>
              <a:rPr lang="zh-CN" altLang="en-US">
                <a:sym typeface="+mn-ea"/>
              </a:rPr>
              <a:t>A观测的12192（Chen_2015_ApJL_808_L24）</a:t>
            </a:r>
            <a:endParaRPr lang="zh-CN" altLang="en-US"/>
          </a:p>
        </p:txBody>
      </p:sp>
      <p:pic>
        <p:nvPicPr>
          <p:cNvPr id="4" name="f2b 2014年10月24日AIA304A观测的12192（Chen_2015_ApJL_808_L24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33575" y="1507490"/>
            <a:ext cx="9257030" cy="4496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46250" y="217805"/>
            <a:ext cx="9144000" cy="807720"/>
          </a:xfrm>
        </p:spPr>
        <p:txBody>
          <a:bodyPr>
            <a:normAutofit/>
          </a:bodyPr>
          <a:p>
            <a:r>
              <a:rPr lang="zh-CN" altLang="en-US"/>
              <a:t>2014年10月24日AIA304AJet观测的12192（Chen_2015_ApJL_808_L24）</a:t>
            </a:r>
            <a:endParaRPr lang="zh-CN" altLang="en-US"/>
          </a:p>
        </p:txBody>
      </p:sp>
      <p:pic>
        <p:nvPicPr>
          <p:cNvPr id="4" name="f3a 2014年10月24日AIA304AJet观测的12192（Chen_2015_ApJL_808_L24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85520" y="1597025"/>
            <a:ext cx="8787765" cy="427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2014年10月24日AIA304AJet观测的12192（Chen_2015_ApJL_808_L24）</a:t>
            </a:r>
            <a:endParaRPr lang="zh-CN" altLang="en-US"/>
          </a:p>
        </p:txBody>
      </p:sp>
      <p:pic>
        <p:nvPicPr>
          <p:cNvPr id="5" name="f3b 2014年10月24日AIA304AJet观测的12192（Chen_2015_ApJL_808_L24）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545332" y="1825625"/>
            <a:ext cx="9101337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二、</a:t>
            </a:r>
            <a:r>
              <a:rPr lang="zh-CN" altLang="en-US">
                <a:sym typeface="+mn-ea"/>
              </a:rPr>
              <a:t>Yang, 2015, ApJL, 804, L27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2014年10月25日IRIS 1330 Å观测的12192活动区亮墙(Yang, 2015, ApJL, 804, L27)</a:t>
            </a:r>
            <a:endParaRPr lang="zh-CN" altLang="en-US"/>
          </a:p>
        </p:txBody>
      </p:sp>
      <p:pic>
        <p:nvPicPr>
          <p:cNvPr id="4" name="f1 2014年10月25日IRIS 1330 Å观测的12192活动区亮墙(Yang, 2015, ApJL, 804, L27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440940" y="1910715"/>
            <a:ext cx="5293360" cy="492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85520"/>
          </a:xfrm>
        </p:spPr>
        <p:txBody>
          <a:bodyPr/>
          <a:p>
            <a:r>
              <a:rPr lang="zh-CN" altLang="en-US"/>
              <a:t>2014年10月29日IRIS 1330 Å观测的12192活动区亮墙(Yang, 2015, ApJL, 804, L27)</a:t>
            </a:r>
            <a:endParaRPr lang="zh-CN" altLang="en-US"/>
          </a:p>
        </p:txBody>
      </p:sp>
      <p:pic>
        <p:nvPicPr>
          <p:cNvPr id="4" name="f4 2014年10月29日IRIS 1330 Å观测的12192活动区亮墙(Yang, 2015, ApJL, 804, L27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17850" y="2171700"/>
            <a:ext cx="57340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三、Li, 2015, ApJL，814，L13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29640"/>
          </a:xfrm>
        </p:spPr>
        <p:txBody>
          <a:bodyPr/>
          <a:p>
            <a:r>
              <a:rPr lang="zh-CN" altLang="en-US"/>
              <a:t>2014年10月21日AIA304 Å观测的12192活动区爆发(Li, 2015, ApJL，814，L13)</a:t>
            </a:r>
            <a:endParaRPr lang="zh-CN" altLang="en-US"/>
          </a:p>
        </p:txBody>
      </p:sp>
      <p:pic>
        <p:nvPicPr>
          <p:cNvPr id="5" name="f2 2014年10月21日AIA304 Å观测的12192活动区爆发(Li, 2015, ApJL，814，L13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83430" y="2264410"/>
            <a:ext cx="28575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2014年10月24日AIA</a:t>
            </a:r>
            <a:r>
              <a:rPr lang="en-US" altLang="zh-CN"/>
              <a:t>171</a:t>
            </a:r>
            <a:r>
              <a:rPr lang="zh-CN" altLang="en-US"/>
              <a:t>Å观测的12192活动区(Li, 2015, ApJL，814，L13)</a:t>
            </a:r>
            <a:endParaRPr lang="zh-CN" altLang="en-US"/>
          </a:p>
        </p:txBody>
      </p:sp>
      <p:pic>
        <p:nvPicPr>
          <p:cNvPr id="5" name="f3a 2014年10月24日AIA171 Å观测的12192活动区(Li, 2015, ApJL，814，L13)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8550" y="2050415"/>
            <a:ext cx="475107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1118</Words>
  <Application>WPS 演示</Application>
  <PresentationFormat>宽屏</PresentationFormat>
  <Paragraphs>46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一、Chen_2015_ApJL_808_L24</vt:lpstr>
      <vt:lpstr>PowerPoint 演示文稿</vt:lpstr>
      <vt:lpstr>PowerPoint 演示文稿</vt:lpstr>
      <vt:lpstr>PowerPoint 演示文稿</vt:lpstr>
      <vt:lpstr>2014年10月24日AIA304AJet观测的12192（Chen_2015_ApJL_808_L24）</vt:lpstr>
      <vt:lpstr>二、Yang, 2015, ApJL, 804, L27</vt:lpstr>
      <vt:lpstr>PowerPoint 演示文稿</vt:lpstr>
      <vt:lpstr>三、Li, 2015, ApJL，814，L13</vt:lpstr>
      <vt:lpstr>2014年10月24日AIA171Å观测的12192活动区(Li, 2015, ApJL，814，L13)</vt:lpstr>
      <vt:lpstr>2014年10月24日AIA304 Å观测的12192活动区(Li, 2015, ApJL，814，L13)</vt:lpstr>
      <vt:lpstr>2014年10月24日AIA171 Å观测的12192活动区(Li, 2015, ApJL，814，L13)</vt:lpstr>
      <vt:lpstr>四、Jiang, 2016 , APJ, , 828, 62</vt:lpstr>
      <vt:lpstr>五、 Panesar_2016 , APJL, 822, L23</vt:lpstr>
      <vt:lpstr>PowerPoint 演示文稿</vt:lpstr>
      <vt:lpstr>PowerPoint 演示文稿</vt:lpstr>
      <vt:lpstr>2014年10月24日LASCO C2观测的CME(Panesar_2016 , APJL, 822, L23)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48</cp:revision>
  <dcterms:created xsi:type="dcterms:W3CDTF">2018-05-30T01:08:00Z</dcterms:created>
  <dcterms:modified xsi:type="dcterms:W3CDTF">2018-06-10T06:52:40Z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